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7" r:id="rId3"/>
    <p:sldId id="286" r:id="rId4"/>
    <p:sldId id="322" r:id="rId5"/>
    <p:sldId id="259" r:id="rId6"/>
    <p:sldId id="263" r:id="rId7"/>
    <p:sldId id="261" r:id="rId8"/>
    <p:sldId id="295" r:id="rId9"/>
    <p:sldId id="262" r:id="rId10"/>
    <p:sldId id="265" r:id="rId11"/>
    <p:sldId id="264" r:id="rId12"/>
    <p:sldId id="296" r:id="rId13"/>
    <p:sldId id="297" r:id="rId14"/>
    <p:sldId id="298" r:id="rId15"/>
    <p:sldId id="299" r:id="rId16"/>
    <p:sldId id="300" r:id="rId17"/>
    <p:sldId id="301" r:id="rId18"/>
    <p:sldId id="324" r:id="rId19"/>
    <p:sldId id="325" r:id="rId20"/>
    <p:sldId id="326" r:id="rId21"/>
    <p:sldId id="305" r:id="rId22"/>
    <p:sldId id="306" r:id="rId23"/>
    <p:sldId id="307" r:id="rId24"/>
    <p:sldId id="308" r:id="rId25"/>
    <p:sldId id="319" r:id="rId26"/>
    <p:sldId id="266" r:id="rId27"/>
  </p:sldIdLst>
  <p:sldSz cx="9144000" cy="5143500" type="screen16x9"/>
  <p:notesSz cx="6858000" cy="9144000"/>
  <p:embeddedFontLst>
    <p:embeddedFont>
      <p:font typeface="Roboto Slab" panose="020B0604020202020204" charset="0"/>
      <p:regular r:id="rId29"/>
      <p:bold r:id="rId30"/>
    </p:embeddedFont>
    <p:embeddedFont>
      <p:font typeface="Source Sans Pro"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E279"/>
    <a:srgbClr val="E61446"/>
    <a:srgbClr val="F41031"/>
    <a:srgbClr val="1BC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86" autoAdjust="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370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536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778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7871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0148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1696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81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911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781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865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73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6836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85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584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bf1dbd17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bf1dbd1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64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775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dirty="0">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68300" y="1593487"/>
            <a:ext cx="5807400" cy="1159800"/>
          </a:xfrm>
          <a:prstGeom prst="rect">
            <a:avLst/>
          </a:prstGeom>
        </p:spPr>
        <p:txBody>
          <a:bodyPr spcFirstLastPara="1" wrap="square" lIns="91425" tIns="91425" rIns="91425" bIns="91425" anchor="ctr" anchorCtr="0">
            <a:noAutofit/>
          </a:bodyPr>
          <a:lstStyle/>
          <a:p>
            <a:pPr marL="153035" marR="203835" algn="ctr">
              <a:lnSpc>
                <a:spcPct val="115000"/>
              </a:lnSpc>
              <a:spcBef>
                <a:spcPts val="855"/>
              </a:spcBef>
              <a:spcAft>
                <a:spcPts val="800"/>
              </a:spcAft>
            </a:pPr>
            <a:r>
              <a:rPr lang="fr-MA" sz="1800" b="1" dirty="0">
                <a:effectLst/>
                <a:latin typeface="Calibri" panose="020F0502020204030204" pitchFamily="34" charset="0"/>
                <a:ea typeface="Times New Roman" panose="02020603050405020304" pitchFamily="18" charset="0"/>
                <a:cs typeface="Calibri" panose="020F0502020204030204" pitchFamily="34" charset="0"/>
              </a:rPr>
              <a:t>Conception et réalisation d’un site web d’enseignement à distance au profit des étudiants et des enseignants-chercheurs</a:t>
            </a:r>
            <a:endParaRPr lang="fr-FR" sz="18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4" name="Image 3">
            <a:extLst>
              <a:ext uri="{FF2B5EF4-FFF2-40B4-BE49-F238E27FC236}">
                <a16:creationId xmlns:a16="http://schemas.microsoft.com/office/drawing/2014/main" id="{96D2698F-918A-4CEB-AC9B-BACD9D5CBA13}"/>
              </a:ext>
            </a:extLst>
          </p:cNvPr>
          <p:cNvPicPr>
            <a:picLocks noChangeAspect="1"/>
          </p:cNvPicPr>
          <p:nvPr/>
        </p:nvPicPr>
        <p:blipFill>
          <a:blip r:embed="rId3"/>
          <a:stretch>
            <a:fillRect/>
          </a:stretch>
        </p:blipFill>
        <p:spPr>
          <a:xfrm>
            <a:off x="3028950" y="234512"/>
            <a:ext cx="2724150" cy="803391"/>
          </a:xfrm>
          <a:prstGeom prst="rect">
            <a:avLst/>
          </a:prstGeom>
        </p:spPr>
      </p:pic>
      <p:sp>
        <p:nvSpPr>
          <p:cNvPr id="7" name="ZoneTexte 6">
            <a:extLst>
              <a:ext uri="{FF2B5EF4-FFF2-40B4-BE49-F238E27FC236}">
                <a16:creationId xmlns:a16="http://schemas.microsoft.com/office/drawing/2014/main" id="{8B9E02F5-8F26-4A2E-AD30-5FEC43B3A112}"/>
              </a:ext>
            </a:extLst>
          </p:cNvPr>
          <p:cNvSpPr txBox="1"/>
          <p:nvPr/>
        </p:nvSpPr>
        <p:spPr>
          <a:xfrm>
            <a:off x="3448050" y="1258061"/>
            <a:ext cx="1885950" cy="307777"/>
          </a:xfrm>
          <a:prstGeom prst="rect">
            <a:avLst/>
          </a:prstGeom>
          <a:noFill/>
        </p:spPr>
        <p:txBody>
          <a:bodyPr wrap="square">
            <a:spAutoFit/>
          </a:bodyPr>
          <a:lstStyle/>
          <a:p>
            <a:pPr algn="ctr"/>
            <a:r>
              <a:rPr lang="fr-FR" sz="1400" b="1" dirty="0">
                <a:solidFill>
                  <a:srgbClr val="262626"/>
                </a:solidFill>
                <a:effectLst/>
                <a:latin typeface="Calibri" panose="020F0502020204030204" pitchFamily="34" charset="0"/>
                <a:ea typeface="Times New Roman" panose="02020603050405020304" pitchFamily="18" charset="0"/>
                <a:cs typeface="Arial" panose="020B0604020202020204" pitchFamily="34" charset="0"/>
              </a:rPr>
              <a:t>Projet de Fin D’études</a:t>
            </a:r>
            <a:endParaRPr lang="fr-FR" dirty="0"/>
          </a:p>
        </p:txBody>
      </p:sp>
      <p:sp>
        <p:nvSpPr>
          <p:cNvPr id="9" name="ZoneTexte 8">
            <a:extLst>
              <a:ext uri="{FF2B5EF4-FFF2-40B4-BE49-F238E27FC236}">
                <a16:creationId xmlns:a16="http://schemas.microsoft.com/office/drawing/2014/main" id="{D10C19E6-4B6A-461C-B940-032403ECFFD3}"/>
              </a:ext>
            </a:extLst>
          </p:cNvPr>
          <p:cNvSpPr txBox="1"/>
          <p:nvPr/>
        </p:nvSpPr>
        <p:spPr>
          <a:xfrm>
            <a:off x="901700" y="3129145"/>
            <a:ext cx="1174750" cy="307777"/>
          </a:xfrm>
          <a:prstGeom prst="rect">
            <a:avLst/>
          </a:prstGeom>
          <a:noFill/>
        </p:spPr>
        <p:txBody>
          <a:bodyPr wrap="square">
            <a:spAutoFit/>
          </a:bodyPr>
          <a:lstStyle/>
          <a:p>
            <a:r>
              <a:rPr lang="fr-FR" sz="1400" b="1" dirty="0">
                <a:effectLst/>
                <a:latin typeface="Calibri" panose="020F0502020204030204" pitchFamily="34" charset="0"/>
                <a:ea typeface="Times New Roman" panose="02020603050405020304" pitchFamily="18" charset="0"/>
                <a:cs typeface="Arial" panose="020B0604020202020204" pitchFamily="34" charset="0"/>
              </a:rPr>
              <a:t>Encadré par :</a:t>
            </a:r>
            <a:endParaRPr lang="fr-FR" dirty="0"/>
          </a:p>
        </p:txBody>
      </p:sp>
      <p:sp>
        <p:nvSpPr>
          <p:cNvPr id="11" name="ZoneTexte 10">
            <a:extLst>
              <a:ext uri="{FF2B5EF4-FFF2-40B4-BE49-F238E27FC236}">
                <a16:creationId xmlns:a16="http://schemas.microsoft.com/office/drawing/2014/main" id="{163F8CD5-269E-4913-8214-D516938655F9}"/>
              </a:ext>
            </a:extLst>
          </p:cNvPr>
          <p:cNvSpPr txBox="1"/>
          <p:nvPr/>
        </p:nvSpPr>
        <p:spPr>
          <a:xfrm>
            <a:off x="901700" y="3436922"/>
            <a:ext cx="2355850" cy="307777"/>
          </a:xfrm>
          <a:prstGeom prst="rect">
            <a:avLst/>
          </a:prstGeom>
          <a:noFill/>
        </p:spPr>
        <p:txBody>
          <a:bodyPr wrap="square">
            <a:spAutoFit/>
          </a:bodyPr>
          <a:lstStyle/>
          <a:p>
            <a:r>
              <a:rPr lang="fr-FR" sz="1400" b="1" dirty="0">
                <a:effectLst/>
                <a:latin typeface="Calibri" panose="020F0502020204030204" pitchFamily="34" charset="0"/>
                <a:ea typeface="Times New Roman" panose="02020603050405020304" pitchFamily="18" charset="0"/>
                <a:cs typeface="Arial" panose="020B0604020202020204" pitchFamily="34" charset="0"/>
              </a:rPr>
              <a:t>PR. AGHOUTANE Badraddine</a:t>
            </a:r>
            <a:endParaRPr lang="fr-FR" dirty="0"/>
          </a:p>
        </p:txBody>
      </p:sp>
      <p:sp>
        <p:nvSpPr>
          <p:cNvPr id="13" name="ZoneTexte 12">
            <a:extLst>
              <a:ext uri="{FF2B5EF4-FFF2-40B4-BE49-F238E27FC236}">
                <a16:creationId xmlns:a16="http://schemas.microsoft.com/office/drawing/2014/main" id="{66116C4D-9B90-4F4E-9E91-D5D0317C1093}"/>
              </a:ext>
            </a:extLst>
          </p:cNvPr>
          <p:cNvSpPr txBox="1"/>
          <p:nvPr/>
        </p:nvSpPr>
        <p:spPr>
          <a:xfrm>
            <a:off x="4540251" y="3127740"/>
            <a:ext cx="2355850" cy="307777"/>
          </a:xfrm>
          <a:prstGeom prst="rect">
            <a:avLst/>
          </a:prstGeom>
          <a:noFill/>
        </p:spPr>
        <p:txBody>
          <a:bodyPr wrap="square">
            <a:spAutoFit/>
          </a:bodyPr>
          <a:lstStyle/>
          <a:p>
            <a:r>
              <a:rPr lang="fr-FR" sz="1400" b="1" dirty="0">
                <a:effectLst/>
                <a:latin typeface="Calibri" panose="020F0502020204030204" pitchFamily="34" charset="0"/>
                <a:ea typeface="Times New Roman" panose="02020603050405020304" pitchFamily="18" charset="0"/>
                <a:cs typeface="Calibri" panose="020F0502020204030204" pitchFamily="34" charset="0"/>
              </a:rPr>
              <a:t>Soutenu devant le jury : </a:t>
            </a:r>
            <a:endParaRPr lang="fr-FR" b="1" dirty="0">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A4029D31-7A54-43AC-A152-E3CE58F3136F}"/>
              </a:ext>
            </a:extLst>
          </p:cNvPr>
          <p:cNvSpPr txBox="1"/>
          <p:nvPr/>
        </p:nvSpPr>
        <p:spPr>
          <a:xfrm>
            <a:off x="4110548" y="3435517"/>
            <a:ext cx="4572000" cy="1048429"/>
          </a:xfrm>
          <a:prstGeom prst="rect">
            <a:avLst/>
          </a:prstGeom>
          <a:noFill/>
        </p:spPr>
        <p:txBody>
          <a:bodyPr wrap="square">
            <a:spAutoFit/>
          </a:bodyPr>
          <a:lstStyle/>
          <a:p>
            <a:pPr indent="449580">
              <a:lnSpc>
                <a:spcPct val="125000"/>
              </a:lnSpc>
              <a:spcAft>
                <a:spcPts val="800"/>
              </a:spcAft>
            </a:pPr>
            <a:r>
              <a:rPr lang="fr-FR" sz="1300" b="1" dirty="0">
                <a:effectLst/>
                <a:latin typeface="Calibri" panose="020F0502020204030204" pitchFamily="34" charset="0"/>
                <a:ea typeface="Times New Roman" panose="02020603050405020304" pitchFamily="18" charset="0"/>
                <a:cs typeface="Arial" panose="020B0604020202020204" pitchFamily="34" charset="0"/>
              </a:rPr>
              <a:t>PR. </a:t>
            </a:r>
            <a:r>
              <a:rPr lang="fr-FR" sz="1300" b="1" dirty="0">
                <a:latin typeface="Calibri" panose="020F0502020204030204" pitchFamily="34" charset="0"/>
                <a:ea typeface="Times New Roman" panose="02020603050405020304" pitchFamily="18" charset="0"/>
                <a:cs typeface="Arial" panose="020B0604020202020204" pitchFamily="34" charset="0"/>
              </a:rPr>
              <a:t>AGHOUTANE Badraddine</a:t>
            </a:r>
            <a:endParaRPr lang="fr-FR" sz="1300" b="1" dirty="0">
              <a:effectLst/>
              <a:latin typeface="Calibri" panose="020F0502020204030204" pitchFamily="34" charset="0"/>
              <a:ea typeface="Times New Roman" panose="02020603050405020304" pitchFamily="18" charset="0"/>
              <a:cs typeface="Arial" panose="020B0604020202020204" pitchFamily="34" charset="0"/>
            </a:endParaRPr>
          </a:p>
          <a:p>
            <a:pPr indent="449580">
              <a:lnSpc>
                <a:spcPct val="125000"/>
              </a:lnSpc>
              <a:spcAft>
                <a:spcPts val="800"/>
              </a:spcAft>
            </a:pPr>
            <a:r>
              <a:rPr lang="fr-FR" sz="1300" b="1" dirty="0">
                <a:latin typeface="Calibri" panose="020F0502020204030204" pitchFamily="34" charset="0"/>
                <a:ea typeface="Times New Roman" panose="02020603050405020304" pitchFamily="18" charset="0"/>
                <a:cs typeface="Arial" panose="020B0604020202020204" pitchFamily="34" charset="0"/>
              </a:rPr>
              <a:t>PR. </a:t>
            </a:r>
            <a:r>
              <a:rPr lang="fr-FR" sz="1300" b="1" dirty="0">
                <a:latin typeface="Calibri" panose="020F0502020204030204" pitchFamily="34" charset="0"/>
                <a:cs typeface="Calibri" panose="020F0502020204030204" pitchFamily="34" charset="0"/>
              </a:rPr>
              <a:t>BOURRAY Hamid</a:t>
            </a:r>
          </a:p>
          <a:p>
            <a:pPr indent="449580">
              <a:lnSpc>
                <a:spcPct val="125000"/>
              </a:lnSpc>
              <a:spcAft>
                <a:spcPts val="800"/>
              </a:spcAft>
            </a:pPr>
            <a:r>
              <a:rPr lang="fr-FR" sz="1300" b="1" dirty="0">
                <a:latin typeface="Calibri" panose="020F0502020204030204" pitchFamily="34" charset="0"/>
                <a:ea typeface="Times New Roman" panose="02020603050405020304" pitchFamily="18" charset="0"/>
                <a:cs typeface="Arial" panose="020B0604020202020204" pitchFamily="34" charset="0"/>
              </a:rPr>
              <a:t>PR. EL OUADGHIRI </a:t>
            </a:r>
            <a:r>
              <a:rPr lang="fr-FR" sz="1300" b="1">
                <a:latin typeface="Calibri" panose="020F0502020204030204" pitchFamily="34" charset="0"/>
                <a:ea typeface="Times New Roman" panose="02020603050405020304" pitchFamily="18" charset="0"/>
                <a:cs typeface="Arial" panose="020B0604020202020204" pitchFamily="34" charset="0"/>
              </a:rPr>
              <a:t>MLY Driss</a:t>
            </a:r>
            <a:endParaRPr lang="fr-FR" sz="13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 grpId="0"/>
      <p:bldP spid="9" grpId="0"/>
      <p:bldP spid="11" grpId="0"/>
      <p:bldP spid="13"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5795009" y="1199418"/>
            <a:ext cx="1849333" cy="1844942"/>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1"/>
          <p:cNvSpPr txBox="1">
            <a:spLocks noGrp="1"/>
          </p:cNvSpPr>
          <p:nvPr>
            <p:ph type="title"/>
          </p:nvPr>
        </p:nvSpPr>
        <p:spPr>
          <a:xfrm>
            <a:off x="786150" y="38057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sz="2400" b="1" dirty="0"/>
              <a:t>Solutions existent</a:t>
            </a:r>
            <a:endParaRPr sz="2400" b="1" dirty="0"/>
          </a:p>
        </p:txBody>
      </p:sp>
      <p:sp>
        <p:nvSpPr>
          <p:cNvPr id="151" name="Google Shape;151;p21"/>
          <p:cNvSpPr txBox="1">
            <a:spLocks noGrp="1"/>
          </p:cNvSpPr>
          <p:nvPr>
            <p:ph type="body" idx="1"/>
          </p:nvPr>
        </p:nvSpPr>
        <p:spPr>
          <a:xfrm>
            <a:off x="786150" y="1560916"/>
            <a:ext cx="4880801" cy="220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dirty="0"/>
              <a:t>Dans le but de résoudre ce problème plusieurs outils ont été créer à base </a:t>
            </a:r>
          </a:p>
          <a:p>
            <a:pPr marL="0" lvl="0" indent="0" algn="l" rtl="0">
              <a:spcBef>
                <a:spcPts val="600"/>
              </a:spcBef>
              <a:spcAft>
                <a:spcPts val="0"/>
              </a:spcAft>
              <a:buNone/>
            </a:pPr>
            <a:r>
              <a:rPr lang="fr-FR" dirty="0"/>
              <a:t>des nouvelles technologies. Parmi lesquels nous pouvons citer :</a:t>
            </a:r>
            <a:endParaRPr dirty="0"/>
          </a:p>
        </p:txBody>
      </p:sp>
      <p:cxnSp>
        <p:nvCxnSpPr>
          <p:cNvPr id="153" name="Google Shape;153;p21"/>
          <p:cNvCxnSpPr>
            <a:cxnSpLocks/>
          </p:cNvCxnSpPr>
          <p:nvPr/>
        </p:nvCxnSpPr>
        <p:spPr>
          <a:xfrm flipV="1">
            <a:off x="7004514" y="342900"/>
            <a:ext cx="370877" cy="918772"/>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a:cxnSpLocks/>
          </p:cNvCxnSpPr>
          <p:nvPr/>
        </p:nvCxnSpPr>
        <p:spPr>
          <a:xfrm flipV="1">
            <a:off x="7406088" y="1369387"/>
            <a:ext cx="812082" cy="191529"/>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a:cxnSpLocks/>
          </p:cNvCxnSpPr>
          <p:nvPr/>
        </p:nvCxnSpPr>
        <p:spPr>
          <a:xfrm flipV="1">
            <a:off x="7280102" y="948690"/>
            <a:ext cx="492298" cy="501456"/>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dirty="0"/>
          </a:p>
        </p:txBody>
      </p:sp>
      <p:grpSp>
        <p:nvGrpSpPr>
          <p:cNvPr id="25" name="Google Shape;838;p48">
            <a:extLst>
              <a:ext uri="{FF2B5EF4-FFF2-40B4-BE49-F238E27FC236}">
                <a16:creationId xmlns:a16="http://schemas.microsoft.com/office/drawing/2014/main" id="{0E50ADDC-5021-4EE0-BDD7-642FE8055120}"/>
              </a:ext>
            </a:extLst>
          </p:cNvPr>
          <p:cNvGrpSpPr/>
          <p:nvPr/>
        </p:nvGrpSpPr>
        <p:grpSpPr>
          <a:xfrm rot="21380692">
            <a:off x="6208328" y="1473176"/>
            <a:ext cx="1024057" cy="1123904"/>
            <a:chOff x="5972700" y="2330200"/>
            <a:chExt cx="411625" cy="387275"/>
          </a:xfrm>
        </p:grpSpPr>
        <p:sp>
          <p:nvSpPr>
            <p:cNvPr id="26" name="Google Shape;839;p48">
              <a:extLst>
                <a:ext uri="{FF2B5EF4-FFF2-40B4-BE49-F238E27FC236}">
                  <a16:creationId xmlns:a16="http://schemas.microsoft.com/office/drawing/2014/main" id="{B67620F9-037E-43B9-A7B9-17D3A6E6D206}"/>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27" name="Google Shape;840;p48">
              <a:extLst>
                <a:ext uri="{FF2B5EF4-FFF2-40B4-BE49-F238E27FC236}">
                  <a16:creationId xmlns:a16="http://schemas.microsoft.com/office/drawing/2014/main" id="{7D1A65BB-5F3B-433A-8689-6D674842756D}"/>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outVertic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1">
                                            <p:txEl>
                                              <p:pRg st="0" end="0"/>
                                            </p:txEl>
                                          </p:spTgt>
                                        </p:tgtEl>
                                        <p:attrNameLst>
                                          <p:attrName>style.visibility</p:attrName>
                                        </p:attrNameLst>
                                      </p:cBhvr>
                                      <p:to>
                                        <p:strVal val="visible"/>
                                      </p:to>
                                    </p:set>
                                    <p:animEffect transition="in" filter="fade">
                                      <p:cBhvr>
                                        <p:cTn id="19" dur="500"/>
                                        <p:tgtEl>
                                          <p:spTgt spid="151">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1">
                                            <p:txEl>
                                              <p:pRg st="1" end="1"/>
                                            </p:txEl>
                                          </p:spTgt>
                                        </p:tgtEl>
                                        <p:attrNameLst>
                                          <p:attrName>style.visibility</p:attrName>
                                        </p:attrNameLst>
                                      </p:cBhvr>
                                      <p:to>
                                        <p:strVal val="visible"/>
                                      </p:to>
                                    </p:set>
                                    <p:animEffect transition="in" filter="fade">
                                      <p:cBhvr>
                                        <p:cTn id="22" dur="500"/>
                                        <p:tgtEl>
                                          <p:spTgt spid="1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87615" y="14311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dirty="0"/>
              <a:t>Les MOOCs (Massive Open online Course)</a:t>
            </a:r>
            <a:endParaRPr dirty="0"/>
          </a:p>
        </p:txBody>
      </p:sp>
      <p:sp>
        <p:nvSpPr>
          <p:cNvPr id="141" name="Google Shape;141;p20"/>
          <p:cNvSpPr txBox="1">
            <a:spLocks noGrp="1"/>
          </p:cNvSpPr>
          <p:nvPr>
            <p:ph type="body" idx="1"/>
          </p:nvPr>
        </p:nvSpPr>
        <p:spPr>
          <a:xfrm>
            <a:off x="387615" y="1114319"/>
            <a:ext cx="2821715" cy="293055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dirty="0"/>
              <a:t>est un nouveau format pédagogique qui </a:t>
            </a:r>
          </a:p>
          <a:p>
            <a:pPr marL="0" lvl="0" indent="0" algn="l" rtl="0">
              <a:spcBef>
                <a:spcPts val="600"/>
              </a:spcBef>
              <a:spcAft>
                <a:spcPts val="0"/>
              </a:spcAft>
              <a:buNone/>
            </a:pPr>
            <a:r>
              <a:rPr lang="fr-FR" dirty="0"/>
              <a:t>consiste à mettre en libre accès des formations en ligne.</a:t>
            </a:r>
          </a:p>
          <a:p>
            <a:pPr marL="0" lvl="0" indent="0" algn="l" rtl="0">
              <a:spcBef>
                <a:spcPts val="600"/>
              </a:spcBef>
              <a:spcAft>
                <a:spcPts val="0"/>
              </a:spcAft>
              <a:buNone/>
            </a:pPr>
            <a:r>
              <a:rPr lang="fr-FR" dirty="0"/>
              <a:t>Les principales plateformes pour les MOOC sont Coursera, edX, Udacity, …</a:t>
            </a:r>
            <a:endParaRPr dirty="0"/>
          </a:p>
        </p:txBody>
      </p:sp>
      <p:sp>
        <p:nvSpPr>
          <p:cNvPr id="2" name="Rectangle 1">
            <a:extLst>
              <a:ext uri="{FF2B5EF4-FFF2-40B4-BE49-F238E27FC236}">
                <a16:creationId xmlns:a16="http://schemas.microsoft.com/office/drawing/2014/main" id="{05E79215-DC72-433D-9BD3-2ACCBB9EDF2C}"/>
              </a:ext>
            </a:extLst>
          </p:cNvPr>
          <p:cNvSpPr/>
          <p:nvPr/>
        </p:nvSpPr>
        <p:spPr>
          <a:xfrm>
            <a:off x="3427147" y="1114319"/>
            <a:ext cx="2289706" cy="537210"/>
          </a:xfrm>
          <a:prstGeom prst="rect">
            <a:avLst/>
          </a:prstGeom>
          <a:solidFill>
            <a:srgbClr val="22E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Avantages</a:t>
            </a:r>
          </a:p>
        </p:txBody>
      </p:sp>
      <p:sp>
        <p:nvSpPr>
          <p:cNvPr id="142" name="Google Shape;142;p20"/>
          <p:cNvSpPr txBox="1">
            <a:spLocks noGrp="1"/>
          </p:cNvSpPr>
          <p:nvPr>
            <p:ph type="body" idx="2"/>
          </p:nvPr>
        </p:nvSpPr>
        <p:spPr>
          <a:xfrm>
            <a:off x="3427146" y="1651529"/>
            <a:ext cx="2289707" cy="3188490"/>
          </a:xfrm>
          <a:prstGeom prst="rect">
            <a:avLst/>
          </a:prstGeom>
        </p:spPr>
        <p:txBody>
          <a:bodyPr spcFirstLastPara="1" wrap="square" lIns="91425" tIns="91425" rIns="91425" bIns="91425" anchor="t" anchorCtr="0">
            <a:noAutofit/>
          </a:bodyPr>
          <a:lstStyle/>
          <a:p>
            <a:pPr marL="285750" indent="-285750">
              <a:buClr>
                <a:srgbClr val="00B050"/>
              </a:buClr>
            </a:pPr>
            <a:r>
              <a:rPr lang="fr-FR" dirty="0">
                <a:solidFill>
                  <a:schemeClr val="accent3"/>
                </a:solidFill>
              </a:rPr>
              <a:t>La plupart des MOOC sont gratuits.</a:t>
            </a:r>
          </a:p>
          <a:p>
            <a:pPr marL="285750" indent="-285750">
              <a:buClr>
                <a:srgbClr val="00B050"/>
              </a:buClr>
            </a:pPr>
            <a:r>
              <a:rPr lang="fr-FR" dirty="0">
                <a:solidFill>
                  <a:schemeClr val="accent3"/>
                </a:solidFill>
              </a:rPr>
              <a:t>Le travail peut être partagé, regardé et critiqué par tous les participants</a:t>
            </a: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8" name="Rectangle 7">
            <a:extLst>
              <a:ext uri="{FF2B5EF4-FFF2-40B4-BE49-F238E27FC236}">
                <a16:creationId xmlns:a16="http://schemas.microsoft.com/office/drawing/2014/main" id="{040F40A1-BA0C-4FEE-8DE2-BC1180DAA822}"/>
              </a:ext>
            </a:extLst>
          </p:cNvPr>
          <p:cNvSpPr/>
          <p:nvPr/>
        </p:nvSpPr>
        <p:spPr>
          <a:xfrm>
            <a:off x="5803079" y="1114320"/>
            <a:ext cx="2383489" cy="537210"/>
          </a:xfrm>
          <a:prstGeom prst="rect">
            <a:avLst/>
          </a:prstGeom>
          <a:solidFill>
            <a:srgbClr val="F41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Inconvénients</a:t>
            </a:r>
          </a:p>
        </p:txBody>
      </p:sp>
      <p:sp>
        <p:nvSpPr>
          <p:cNvPr id="143" name="Google Shape;143;p20"/>
          <p:cNvSpPr txBox="1">
            <a:spLocks noGrp="1"/>
          </p:cNvSpPr>
          <p:nvPr>
            <p:ph type="body" idx="3"/>
          </p:nvPr>
        </p:nvSpPr>
        <p:spPr>
          <a:xfrm>
            <a:off x="5803080" y="1651529"/>
            <a:ext cx="2383488" cy="3188489"/>
          </a:xfrm>
          <a:prstGeom prst="rect">
            <a:avLst/>
          </a:prstGeom>
        </p:spPr>
        <p:txBody>
          <a:bodyPr spcFirstLastPara="1" wrap="square" lIns="91425" tIns="91425" rIns="91425" bIns="91425" anchor="t" anchorCtr="0">
            <a:noAutofit/>
          </a:bodyPr>
          <a:lstStyle/>
          <a:p>
            <a:pPr marL="285750" indent="-285750">
              <a:buClr>
                <a:srgbClr val="FF0000"/>
              </a:buClr>
            </a:pPr>
            <a:r>
              <a:rPr lang="fr-MA" dirty="0">
                <a:solidFill>
                  <a:schemeClr val="accent3"/>
                </a:solidFill>
              </a:rPr>
              <a:t>pas d’encadrement.</a:t>
            </a:r>
          </a:p>
          <a:p>
            <a:pPr marL="285750" indent="-285750">
              <a:buClr>
                <a:srgbClr val="FF0000"/>
              </a:buClr>
            </a:pPr>
            <a:r>
              <a:rPr lang="fr-FR" dirty="0">
                <a:solidFill>
                  <a:schemeClr val="accent3"/>
                </a:solidFill>
              </a:rPr>
              <a:t>Pas d’interactions sociales entre les étudiants</a:t>
            </a:r>
            <a:r>
              <a:rPr lang="fr-MA" dirty="0">
                <a:solidFill>
                  <a:schemeClr val="accent3"/>
                </a:solidFill>
              </a:rPr>
              <a:t>.</a:t>
            </a:r>
          </a:p>
          <a:p>
            <a:pPr marL="285750" indent="-285750">
              <a:buClr>
                <a:srgbClr val="FF0000"/>
              </a:buClr>
            </a:pPr>
            <a:r>
              <a:rPr lang="fr-MA" dirty="0">
                <a:solidFill>
                  <a:schemeClr val="accent3"/>
                </a:solidFill>
              </a:rPr>
              <a:t>Manque de motivation.</a:t>
            </a:r>
            <a:endParaRPr dirty="0">
              <a:solidFill>
                <a:schemeClr val="accent3"/>
              </a:solidFill>
            </a:endParaRPr>
          </a:p>
        </p:txBody>
      </p:sp>
      <p:cxnSp>
        <p:nvCxnSpPr>
          <p:cNvPr id="4" name="Connecteur droit 3">
            <a:extLst>
              <a:ext uri="{FF2B5EF4-FFF2-40B4-BE49-F238E27FC236}">
                <a16:creationId xmlns:a16="http://schemas.microsoft.com/office/drawing/2014/main" id="{E347B090-C58A-49F7-93B3-4C1CFF6FF586}"/>
              </a:ext>
            </a:extLst>
          </p:cNvPr>
          <p:cNvCxnSpPr/>
          <p:nvPr/>
        </p:nvCxnSpPr>
        <p:spPr>
          <a:xfrm>
            <a:off x="3144016" y="994698"/>
            <a:ext cx="0" cy="3646843"/>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anim calcmode="lin" valueType="num">
                                      <p:cBhvr>
                                        <p:cTn id="8" dur="1000" fill="hold"/>
                                        <p:tgtEl>
                                          <p:spTgt spid="140"/>
                                        </p:tgtEl>
                                        <p:attrNameLst>
                                          <p:attrName>ppt_x</p:attrName>
                                        </p:attrNameLst>
                                      </p:cBhvr>
                                      <p:tavLst>
                                        <p:tav tm="0">
                                          <p:val>
                                            <p:strVal val="#ppt_x"/>
                                          </p:val>
                                        </p:tav>
                                        <p:tav tm="100000">
                                          <p:val>
                                            <p:strVal val="#ppt_x"/>
                                          </p:val>
                                        </p:tav>
                                      </p:tavLst>
                                    </p:anim>
                                    <p:anim calcmode="lin" valueType="num">
                                      <p:cBhvr>
                                        <p:cTn id="9"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1">
                                            <p:txEl>
                                              <p:pRg st="0" end="0"/>
                                            </p:txEl>
                                          </p:spTgt>
                                        </p:tgtEl>
                                        <p:attrNameLst>
                                          <p:attrName>style.visibility</p:attrName>
                                        </p:attrNameLst>
                                      </p:cBhvr>
                                      <p:to>
                                        <p:strVal val="visible"/>
                                      </p:to>
                                    </p:set>
                                    <p:animEffect transition="in" filter="fade">
                                      <p:cBhvr>
                                        <p:cTn id="14" dur="500"/>
                                        <p:tgtEl>
                                          <p:spTgt spid="141">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1">
                                            <p:txEl>
                                              <p:pRg st="1" end="1"/>
                                            </p:txEl>
                                          </p:spTgt>
                                        </p:tgtEl>
                                        <p:attrNameLst>
                                          <p:attrName>style.visibility</p:attrName>
                                        </p:attrNameLst>
                                      </p:cBhvr>
                                      <p:to>
                                        <p:strVal val="visible"/>
                                      </p:to>
                                    </p:set>
                                    <p:animEffect transition="in" filter="fade">
                                      <p:cBhvr>
                                        <p:cTn id="17" dur="500"/>
                                        <p:tgtEl>
                                          <p:spTgt spid="141">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41">
                                            <p:txEl>
                                              <p:pRg st="2" end="2"/>
                                            </p:txEl>
                                          </p:spTgt>
                                        </p:tgtEl>
                                        <p:attrNameLst>
                                          <p:attrName>style.visibility</p:attrName>
                                        </p:attrNameLst>
                                      </p:cBhvr>
                                      <p:to>
                                        <p:strVal val="visible"/>
                                      </p:to>
                                    </p:set>
                                    <p:animEffect transition="in" filter="fade">
                                      <p:cBhvr>
                                        <p:cTn id="20" dur="500"/>
                                        <p:tgtEl>
                                          <p:spTgt spid="1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2">
                                            <p:txEl>
                                              <p:pRg st="0" end="0"/>
                                            </p:txEl>
                                          </p:spTgt>
                                        </p:tgtEl>
                                        <p:attrNameLst>
                                          <p:attrName>style.visibility</p:attrName>
                                        </p:attrNameLst>
                                      </p:cBhvr>
                                      <p:to>
                                        <p:strVal val="visible"/>
                                      </p:to>
                                    </p:set>
                                    <p:animEffect transition="in" filter="fade">
                                      <p:cBhvr>
                                        <p:cTn id="35" dur="500"/>
                                        <p:tgtEl>
                                          <p:spTgt spid="14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2">
                                            <p:txEl>
                                              <p:pRg st="1" end="1"/>
                                            </p:txEl>
                                          </p:spTgt>
                                        </p:tgtEl>
                                        <p:attrNameLst>
                                          <p:attrName>style.visibility</p:attrName>
                                        </p:attrNameLst>
                                      </p:cBhvr>
                                      <p:to>
                                        <p:strVal val="visible"/>
                                      </p:to>
                                    </p:set>
                                    <p:animEffect transition="in" filter="fade">
                                      <p:cBhvr>
                                        <p:cTn id="40" dur="500"/>
                                        <p:tgtEl>
                                          <p:spTgt spid="14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righ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3">
                                            <p:txEl>
                                              <p:pRg st="0" end="0"/>
                                            </p:txEl>
                                          </p:spTgt>
                                        </p:tgtEl>
                                        <p:attrNameLst>
                                          <p:attrName>style.visibility</p:attrName>
                                        </p:attrNameLst>
                                      </p:cBhvr>
                                      <p:to>
                                        <p:strVal val="visible"/>
                                      </p:to>
                                    </p:set>
                                    <p:animEffect transition="in" filter="fade">
                                      <p:cBhvr>
                                        <p:cTn id="50" dur="500"/>
                                        <p:tgtEl>
                                          <p:spTgt spid="14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3">
                                            <p:txEl>
                                              <p:pRg st="1" end="1"/>
                                            </p:txEl>
                                          </p:spTgt>
                                        </p:tgtEl>
                                        <p:attrNameLst>
                                          <p:attrName>style.visibility</p:attrName>
                                        </p:attrNameLst>
                                      </p:cBhvr>
                                      <p:to>
                                        <p:strVal val="visible"/>
                                      </p:to>
                                    </p:set>
                                    <p:animEffect transition="in" filter="fade">
                                      <p:cBhvr>
                                        <p:cTn id="55" dur="500"/>
                                        <p:tgtEl>
                                          <p:spTgt spid="14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3">
                                            <p:txEl>
                                              <p:pRg st="2" end="2"/>
                                            </p:txEl>
                                          </p:spTgt>
                                        </p:tgtEl>
                                        <p:attrNameLst>
                                          <p:attrName>style.visibility</p:attrName>
                                        </p:attrNameLst>
                                      </p:cBhvr>
                                      <p:to>
                                        <p:strVal val="visible"/>
                                      </p:to>
                                    </p:set>
                                    <p:animEffect transition="in" filter="fade">
                                      <p:cBhvr>
                                        <p:cTn id="60"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2" grpId="0" animBg="1"/>
      <p:bldP spid="142" grpId="0" build="p"/>
      <p:bldP spid="8" grpId="0" animBg="1"/>
      <p:bldP spid="14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87615" y="14311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dirty="0"/>
              <a:t>Les classes virtuelle (ZOOM, TEAMS, AdobeConnect, etc.)</a:t>
            </a:r>
            <a:endParaRPr dirty="0"/>
          </a:p>
        </p:txBody>
      </p:sp>
      <p:sp>
        <p:nvSpPr>
          <p:cNvPr id="141" name="Google Shape;141;p20"/>
          <p:cNvSpPr txBox="1">
            <a:spLocks noGrp="1"/>
          </p:cNvSpPr>
          <p:nvPr>
            <p:ph type="body" idx="1"/>
          </p:nvPr>
        </p:nvSpPr>
        <p:spPr>
          <a:xfrm>
            <a:off x="387615" y="1114319"/>
            <a:ext cx="2821715" cy="293055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dirty="0"/>
              <a:t>Une classe virtuelle est une modalité de formation, pour l’apprentissage  dispensée à distance, en temps synchrone, à partir de la visioconférence par un ou plusieurs formateurs</a:t>
            </a:r>
            <a:endParaRPr dirty="0"/>
          </a:p>
        </p:txBody>
      </p:sp>
      <p:sp>
        <p:nvSpPr>
          <p:cNvPr id="2" name="Rectangle 1">
            <a:extLst>
              <a:ext uri="{FF2B5EF4-FFF2-40B4-BE49-F238E27FC236}">
                <a16:creationId xmlns:a16="http://schemas.microsoft.com/office/drawing/2014/main" id="{05E79215-DC72-433D-9BD3-2ACCBB9EDF2C}"/>
              </a:ext>
            </a:extLst>
          </p:cNvPr>
          <p:cNvSpPr/>
          <p:nvPr/>
        </p:nvSpPr>
        <p:spPr>
          <a:xfrm>
            <a:off x="3427147" y="1114319"/>
            <a:ext cx="2289706" cy="537210"/>
          </a:xfrm>
          <a:prstGeom prst="rect">
            <a:avLst/>
          </a:prstGeom>
          <a:solidFill>
            <a:srgbClr val="22E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Avantages</a:t>
            </a:r>
          </a:p>
        </p:txBody>
      </p:sp>
      <p:sp>
        <p:nvSpPr>
          <p:cNvPr id="142" name="Google Shape;142;p20"/>
          <p:cNvSpPr txBox="1">
            <a:spLocks noGrp="1"/>
          </p:cNvSpPr>
          <p:nvPr>
            <p:ph type="body" idx="2"/>
          </p:nvPr>
        </p:nvSpPr>
        <p:spPr>
          <a:xfrm>
            <a:off x="3427146" y="1651529"/>
            <a:ext cx="2289707" cy="3188490"/>
          </a:xfrm>
          <a:prstGeom prst="rect">
            <a:avLst/>
          </a:prstGeom>
        </p:spPr>
        <p:txBody>
          <a:bodyPr spcFirstLastPara="1" wrap="square" lIns="91425" tIns="91425" rIns="91425" bIns="91425" anchor="t" anchorCtr="0">
            <a:noAutofit/>
          </a:bodyPr>
          <a:lstStyle/>
          <a:p>
            <a:pPr marL="285750" indent="-285750">
              <a:buClr>
                <a:srgbClr val="00B050"/>
              </a:buClr>
            </a:pPr>
            <a:r>
              <a:rPr lang="fr-FR" dirty="0">
                <a:solidFill>
                  <a:schemeClr val="accent3"/>
                </a:solidFill>
              </a:rPr>
              <a:t>Flexibilité.</a:t>
            </a:r>
          </a:p>
          <a:p>
            <a:pPr marL="285750" indent="-285750">
              <a:buClr>
                <a:srgbClr val="00B050"/>
              </a:buClr>
            </a:pPr>
            <a:r>
              <a:rPr lang="fr-FR" dirty="0">
                <a:solidFill>
                  <a:schemeClr val="accent3"/>
                </a:solidFill>
              </a:rPr>
              <a:t>Plus interactif</a:t>
            </a: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8" name="Rectangle 7">
            <a:extLst>
              <a:ext uri="{FF2B5EF4-FFF2-40B4-BE49-F238E27FC236}">
                <a16:creationId xmlns:a16="http://schemas.microsoft.com/office/drawing/2014/main" id="{040F40A1-BA0C-4FEE-8DE2-BC1180DAA822}"/>
              </a:ext>
            </a:extLst>
          </p:cNvPr>
          <p:cNvSpPr/>
          <p:nvPr/>
        </p:nvSpPr>
        <p:spPr>
          <a:xfrm>
            <a:off x="5803079" y="1114320"/>
            <a:ext cx="2383489" cy="537210"/>
          </a:xfrm>
          <a:prstGeom prst="rect">
            <a:avLst/>
          </a:prstGeom>
          <a:solidFill>
            <a:srgbClr val="F41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Inconvénients</a:t>
            </a:r>
          </a:p>
        </p:txBody>
      </p:sp>
      <p:sp>
        <p:nvSpPr>
          <p:cNvPr id="143" name="Google Shape;143;p20"/>
          <p:cNvSpPr txBox="1">
            <a:spLocks noGrp="1"/>
          </p:cNvSpPr>
          <p:nvPr>
            <p:ph type="body" idx="3"/>
          </p:nvPr>
        </p:nvSpPr>
        <p:spPr>
          <a:xfrm>
            <a:off x="5803080" y="1651529"/>
            <a:ext cx="2383488" cy="3188489"/>
          </a:xfrm>
          <a:prstGeom prst="rect">
            <a:avLst/>
          </a:prstGeom>
        </p:spPr>
        <p:txBody>
          <a:bodyPr spcFirstLastPara="1" wrap="square" lIns="91425" tIns="91425" rIns="91425" bIns="91425" anchor="t" anchorCtr="0">
            <a:noAutofit/>
          </a:bodyPr>
          <a:lstStyle/>
          <a:p>
            <a:pPr marL="285750" indent="-285750">
              <a:buClr>
                <a:srgbClr val="FF0000"/>
              </a:buClr>
            </a:pPr>
            <a:r>
              <a:rPr lang="fr-FR" dirty="0">
                <a:solidFill>
                  <a:schemeClr val="accent3"/>
                </a:solidFill>
              </a:rPr>
              <a:t>L'engagement n'est pas facile.</a:t>
            </a:r>
          </a:p>
          <a:p>
            <a:pPr marL="285750" indent="-285750">
              <a:buClr>
                <a:srgbClr val="FF0000"/>
              </a:buClr>
            </a:pPr>
            <a:r>
              <a:rPr lang="fr-FR" dirty="0">
                <a:solidFill>
                  <a:schemeClr val="accent3"/>
                </a:solidFill>
              </a:rPr>
              <a:t>Problèmes techniques.</a:t>
            </a:r>
          </a:p>
          <a:p>
            <a:pPr marL="285750" indent="-285750">
              <a:buClr>
                <a:srgbClr val="FF0000"/>
              </a:buClr>
            </a:pPr>
            <a:r>
              <a:rPr lang="fr-FR" dirty="0">
                <a:solidFill>
                  <a:schemeClr val="accent3"/>
                </a:solidFill>
              </a:rPr>
              <a:t>Plus difficile à contrôler la classe.</a:t>
            </a:r>
            <a:endParaRPr dirty="0">
              <a:solidFill>
                <a:schemeClr val="accent3"/>
              </a:solidFill>
            </a:endParaRPr>
          </a:p>
        </p:txBody>
      </p:sp>
      <p:cxnSp>
        <p:nvCxnSpPr>
          <p:cNvPr id="4" name="Connecteur droit 3">
            <a:extLst>
              <a:ext uri="{FF2B5EF4-FFF2-40B4-BE49-F238E27FC236}">
                <a16:creationId xmlns:a16="http://schemas.microsoft.com/office/drawing/2014/main" id="{E347B090-C58A-49F7-93B3-4C1CFF6FF586}"/>
              </a:ext>
            </a:extLst>
          </p:cNvPr>
          <p:cNvCxnSpPr/>
          <p:nvPr/>
        </p:nvCxnSpPr>
        <p:spPr>
          <a:xfrm>
            <a:off x="3209330" y="935915"/>
            <a:ext cx="0" cy="364684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6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anim calcmode="lin" valueType="num">
                                      <p:cBhvr>
                                        <p:cTn id="8" dur="1000" fill="hold"/>
                                        <p:tgtEl>
                                          <p:spTgt spid="140"/>
                                        </p:tgtEl>
                                        <p:attrNameLst>
                                          <p:attrName>ppt_x</p:attrName>
                                        </p:attrNameLst>
                                      </p:cBhvr>
                                      <p:tavLst>
                                        <p:tav tm="0">
                                          <p:val>
                                            <p:strVal val="#ppt_x"/>
                                          </p:val>
                                        </p:tav>
                                        <p:tav tm="100000">
                                          <p:val>
                                            <p:strVal val="#ppt_x"/>
                                          </p:val>
                                        </p:tav>
                                      </p:tavLst>
                                    </p:anim>
                                    <p:anim calcmode="lin" valueType="num">
                                      <p:cBhvr>
                                        <p:cTn id="9"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1">
                                            <p:txEl>
                                              <p:pRg st="0" end="0"/>
                                            </p:txEl>
                                          </p:spTgt>
                                        </p:tgtEl>
                                        <p:attrNameLst>
                                          <p:attrName>style.visibility</p:attrName>
                                        </p:attrNameLst>
                                      </p:cBhvr>
                                      <p:to>
                                        <p:strVal val="visible"/>
                                      </p:to>
                                    </p:set>
                                    <p:animEffect transition="in" filter="fade">
                                      <p:cBhvr>
                                        <p:cTn id="14" dur="500"/>
                                        <p:tgtEl>
                                          <p:spTgt spid="14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2">
                                            <p:txEl>
                                              <p:pRg st="0" end="0"/>
                                            </p:txEl>
                                          </p:spTgt>
                                        </p:tgtEl>
                                        <p:attrNameLst>
                                          <p:attrName>style.visibility</p:attrName>
                                        </p:attrNameLst>
                                      </p:cBhvr>
                                      <p:to>
                                        <p:strVal val="visible"/>
                                      </p:to>
                                    </p:set>
                                    <p:animEffect transition="in" filter="fade">
                                      <p:cBhvr>
                                        <p:cTn id="29" dur="500"/>
                                        <p:tgtEl>
                                          <p:spTgt spid="14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2">
                                            <p:txEl>
                                              <p:pRg st="1" end="1"/>
                                            </p:txEl>
                                          </p:spTgt>
                                        </p:tgtEl>
                                        <p:attrNameLst>
                                          <p:attrName>style.visibility</p:attrName>
                                        </p:attrNameLst>
                                      </p:cBhvr>
                                      <p:to>
                                        <p:strVal val="visible"/>
                                      </p:to>
                                    </p:set>
                                    <p:animEffect transition="in" filter="fade">
                                      <p:cBhvr>
                                        <p:cTn id="34" dur="500"/>
                                        <p:tgtEl>
                                          <p:spTgt spid="14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3">
                                            <p:txEl>
                                              <p:pRg st="0" end="0"/>
                                            </p:txEl>
                                          </p:spTgt>
                                        </p:tgtEl>
                                        <p:attrNameLst>
                                          <p:attrName>style.visibility</p:attrName>
                                        </p:attrNameLst>
                                      </p:cBhvr>
                                      <p:to>
                                        <p:strVal val="visible"/>
                                      </p:to>
                                    </p:set>
                                    <p:animEffect transition="in" filter="fade">
                                      <p:cBhvr>
                                        <p:cTn id="44" dur="500"/>
                                        <p:tgtEl>
                                          <p:spTgt spid="14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3">
                                            <p:txEl>
                                              <p:pRg st="1" end="1"/>
                                            </p:txEl>
                                          </p:spTgt>
                                        </p:tgtEl>
                                        <p:attrNameLst>
                                          <p:attrName>style.visibility</p:attrName>
                                        </p:attrNameLst>
                                      </p:cBhvr>
                                      <p:to>
                                        <p:strVal val="visible"/>
                                      </p:to>
                                    </p:set>
                                    <p:animEffect transition="in" filter="fade">
                                      <p:cBhvr>
                                        <p:cTn id="49" dur="500"/>
                                        <p:tgtEl>
                                          <p:spTgt spid="143">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3">
                                            <p:txEl>
                                              <p:pRg st="2" end="2"/>
                                            </p:txEl>
                                          </p:spTgt>
                                        </p:tgtEl>
                                        <p:attrNameLst>
                                          <p:attrName>style.visibility</p:attrName>
                                        </p:attrNameLst>
                                      </p:cBhvr>
                                      <p:to>
                                        <p:strVal val="visible"/>
                                      </p:to>
                                    </p:set>
                                    <p:animEffect transition="in" filter="fade">
                                      <p:cBhvr>
                                        <p:cTn id="54" dur="500"/>
                                        <p:tgtEl>
                                          <p:spTgt spid="1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2" grpId="0" animBg="1"/>
      <p:bldP spid="142" grpId="0" build="p"/>
      <p:bldP spid="8" grpId="0" animBg="1"/>
      <p:bldP spid="1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87615" y="143115"/>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dirty="0"/>
              <a:t>Les Plateformes LMS</a:t>
            </a:r>
            <a:endParaRPr dirty="0"/>
          </a:p>
        </p:txBody>
      </p:sp>
      <p:sp>
        <p:nvSpPr>
          <p:cNvPr id="141" name="Google Shape;141;p20"/>
          <p:cNvSpPr txBox="1">
            <a:spLocks noGrp="1"/>
          </p:cNvSpPr>
          <p:nvPr>
            <p:ph type="body" idx="1"/>
          </p:nvPr>
        </p:nvSpPr>
        <p:spPr>
          <a:xfrm>
            <a:off x="473338" y="980016"/>
            <a:ext cx="2735992" cy="386000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b="1" dirty="0"/>
              <a:t>Moodle</a:t>
            </a:r>
            <a:r>
              <a:rPr lang="fr-FR" dirty="0"/>
              <a:t> </a:t>
            </a:r>
            <a:r>
              <a:rPr lang="en-US" dirty="0"/>
              <a:t>"</a:t>
            </a:r>
            <a:r>
              <a:rPr lang="en-US" dirty="0">
                <a:solidFill>
                  <a:schemeClr val="bg1">
                    <a:lumMod val="65000"/>
                  </a:schemeClr>
                </a:solidFill>
              </a:rPr>
              <a:t>Modular Object Oriented Dynamic Learning Environment</a:t>
            </a:r>
            <a:r>
              <a:rPr lang="en-US" dirty="0"/>
              <a:t>"</a:t>
            </a:r>
            <a:endParaRPr lang="fr-FR" dirty="0"/>
          </a:p>
          <a:p>
            <a:pPr marL="0" lvl="0" indent="0" algn="l" rtl="0">
              <a:spcBef>
                <a:spcPts val="600"/>
              </a:spcBef>
              <a:spcAft>
                <a:spcPts val="0"/>
              </a:spcAft>
              <a:buNone/>
            </a:pPr>
            <a:r>
              <a:rPr lang="fr-FR" dirty="0"/>
              <a:t>est une plateforme d'apprentissage destinée à fournir aux enseignants, administrateurs et apprenants un système unique robuste, sûr et intégré pour créer des environnements d'apprentissages personnalisés.</a:t>
            </a:r>
            <a:endParaRPr dirty="0"/>
          </a:p>
        </p:txBody>
      </p:sp>
      <p:sp>
        <p:nvSpPr>
          <p:cNvPr id="2" name="Rectangle 1">
            <a:extLst>
              <a:ext uri="{FF2B5EF4-FFF2-40B4-BE49-F238E27FC236}">
                <a16:creationId xmlns:a16="http://schemas.microsoft.com/office/drawing/2014/main" id="{05E79215-DC72-433D-9BD3-2ACCBB9EDF2C}"/>
              </a:ext>
            </a:extLst>
          </p:cNvPr>
          <p:cNvSpPr/>
          <p:nvPr/>
        </p:nvSpPr>
        <p:spPr>
          <a:xfrm>
            <a:off x="3427147" y="1114319"/>
            <a:ext cx="2289706" cy="537210"/>
          </a:xfrm>
          <a:prstGeom prst="rect">
            <a:avLst/>
          </a:prstGeom>
          <a:solidFill>
            <a:srgbClr val="22E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Avantages</a:t>
            </a:r>
          </a:p>
        </p:txBody>
      </p:sp>
      <p:sp>
        <p:nvSpPr>
          <p:cNvPr id="142" name="Google Shape;142;p20"/>
          <p:cNvSpPr txBox="1">
            <a:spLocks noGrp="1"/>
          </p:cNvSpPr>
          <p:nvPr>
            <p:ph type="body" idx="2"/>
          </p:nvPr>
        </p:nvSpPr>
        <p:spPr>
          <a:xfrm>
            <a:off x="3427146" y="1651529"/>
            <a:ext cx="2289707" cy="3188490"/>
          </a:xfrm>
          <a:prstGeom prst="rect">
            <a:avLst/>
          </a:prstGeom>
        </p:spPr>
        <p:txBody>
          <a:bodyPr spcFirstLastPara="1" wrap="square" lIns="91425" tIns="91425" rIns="91425" bIns="91425" anchor="t" anchorCtr="0">
            <a:noAutofit/>
          </a:bodyPr>
          <a:lstStyle/>
          <a:p>
            <a:pPr marL="285750" indent="-285750">
              <a:buClr>
                <a:srgbClr val="00B050"/>
              </a:buClr>
            </a:pPr>
            <a:r>
              <a:rPr lang="fr-FR" dirty="0">
                <a:solidFill>
                  <a:schemeClr val="accent3"/>
                </a:solidFill>
              </a:rPr>
              <a:t>Open-source et gratuit quel que soit le nombre d’utilisateurs.</a:t>
            </a:r>
          </a:p>
          <a:p>
            <a:pPr marL="285750" indent="-285750">
              <a:buClr>
                <a:srgbClr val="00B050"/>
              </a:buClr>
            </a:pPr>
            <a:r>
              <a:rPr lang="fr-FR" dirty="0">
                <a:solidFill>
                  <a:schemeClr val="accent3"/>
                </a:solidFill>
              </a:rPr>
              <a:t>Possibilité de regrouper tous les cours d’un établissement sur une même plateforme.</a:t>
            </a:r>
          </a:p>
        </p:txBody>
      </p:sp>
      <p:sp>
        <p:nvSpPr>
          <p:cNvPr id="144" name="Google Shape;144;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8" name="Rectangle 7">
            <a:extLst>
              <a:ext uri="{FF2B5EF4-FFF2-40B4-BE49-F238E27FC236}">
                <a16:creationId xmlns:a16="http://schemas.microsoft.com/office/drawing/2014/main" id="{040F40A1-BA0C-4FEE-8DE2-BC1180DAA822}"/>
              </a:ext>
            </a:extLst>
          </p:cNvPr>
          <p:cNvSpPr/>
          <p:nvPr/>
        </p:nvSpPr>
        <p:spPr>
          <a:xfrm>
            <a:off x="5803079" y="1114320"/>
            <a:ext cx="2383489" cy="537210"/>
          </a:xfrm>
          <a:prstGeom prst="rect">
            <a:avLst/>
          </a:prstGeom>
          <a:solidFill>
            <a:srgbClr val="F41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b="1" dirty="0"/>
              <a:t>Inconvénients</a:t>
            </a:r>
          </a:p>
        </p:txBody>
      </p:sp>
      <p:sp>
        <p:nvSpPr>
          <p:cNvPr id="143" name="Google Shape;143;p20"/>
          <p:cNvSpPr txBox="1">
            <a:spLocks noGrp="1"/>
          </p:cNvSpPr>
          <p:nvPr>
            <p:ph type="body" idx="3"/>
          </p:nvPr>
        </p:nvSpPr>
        <p:spPr>
          <a:xfrm>
            <a:off x="5803079" y="1651529"/>
            <a:ext cx="2491067" cy="3348856"/>
          </a:xfrm>
          <a:prstGeom prst="rect">
            <a:avLst/>
          </a:prstGeom>
        </p:spPr>
        <p:txBody>
          <a:bodyPr spcFirstLastPara="1" wrap="square" lIns="91425" tIns="91425" rIns="91425" bIns="91425" anchor="t" anchorCtr="0">
            <a:noAutofit/>
          </a:bodyPr>
          <a:lstStyle/>
          <a:p>
            <a:pPr marL="285750" indent="-285750">
              <a:buClr>
                <a:srgbClr val="FF0000"/>
              </a:buClr>
            </a:pPr>
            <a:r>
              <a:rPr lang="fr-FR" dirty="0">
                <a:solidFill>
                  <a:schemeClr val="accent3"/>
                </a:solidFill>
              </a:rPr>
              <a:t>nécessite une personne pour paramétrer Moodle et assurer la maintenance.</a:t>
            </a:r>
          </a:p>
          <a:p>
            <a:pPr marL="285750" indent="-285750">
              <a:buClr>
                <a:srgbClr val="FF0000"/>
              </a:buClr>
            </a:pPr>
            <a:r>
              <a:rPr lang="fr-FR" dirty="0">
                <a:solidFill>
                  <a:schemeClr val="accent3"/>
                </a:solidFill>
              </a:rPr>
              <a:t>prévoir un budget également pour l’hébergement et les mises à jour, ainsi que l’assistance technique.</a:t>
            </a:r>
            <a:endParaRPr dirty="0">
              <a:solidFill>
                <a:schemeClr val="accent3"/>
              </a:solidFill>
            </a:endParaRPr>
          </a:p>
        </p:txBody>
      </p:sp>
      <p:cxnSp>
        <p:nvCxnSpPr>
          <p:cNvPr id="4" name="Connecteur droit 3">
            <a:extLst>
              <a:ext uri="{FF2B5EF4-FFF2-40B4-BE49-F238E27FC236}">
                <a16:creationId xmlns:a16="http://schemas.microsoft.com/office/drawing/2014/main" id="{E347B090-C58A-49F7-93B3-4C1CFF6FF586}"/>
              </a:ext>
            </a:extLst>
          </p:cNvPr>
          <p:cNvCxnSpPr/>
          <p:nvPr/>
        </p:nvCxnSpPr>
        <p:spPr>
          <a:xfrm>
            <a:off x="3209330" y="935915"/>
            <a:ext cx="0" cy="364684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96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anim calcmode="lin" valueType="num">
                                      <p:cBhvr>
                                        <p:cTn id="8" dur="1000" fill="hold"/>
                                        <p:tgtEl>
                                          <p:spTgt spid="140"/>
                                        </p:tgtEl>
                                        <p:attrNameLst>
                                          <p:attrName>ppt_x</p:attrName>
                                        </p:attrNameLst>
                                      </p:cBhvr>
                                      <p:tavLst>
                                        <p:tav tm="0">
                                          <p:val>
                                            <p:strVal val="#ppt_x"/>
                                          </p:val>
                                        </p:tav>
                                        <p:tav tm="100000">
                                          <p:val>
                                            <p:strVal val="#ppt_x"/>
                                          </p:val>
                                        </p:tav>
                                      </p:tavLst>
                                    </p:anim>
                                    <p:anim calcmode="lin" valueType="num">
                                      <p:cBhvr>
                                        <p:cTn id="9"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1">
                                            <p:txEl>
                                              <p:pRg st="0" end="0"/>
                                            </p:txEl>
                                          </p:spTgt>
                                        </p:tgtEl>
                                        <p:attrNameLst>
                                          <p:attrName>style.visibility</p:attrName>
                                        </p:attrNameLst>
                                      </p:cBhvr>
                                      <p:to>
                                        <p:strVal val="visible"/>
                                      </p:to>
                                    </p:set>
                                    <p:animEffect transition="in" filter="fade">
                                      <p:cBhvr>
                                        <p:cTn id="14" dur="500"/>
                                        <p:tgtEl>
                                          <p:spTgt spid="141">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1">
                                            <p:txEl>
                                              <p:pRg st="1" end="1"/>
                                            </p:txEl>
                                          </p:spTgt>
                                        </p:tgtEl>
                                        <p:attrNameLst>
                                          <p:attrName>style.visibility</p:attrName>
                                        </p:attrNameLst>
                                      </p:cBhvr>
                                      <p:to>
                                        <p:strVal val="visible"/>
                                      </p:to>
                                    </p:set>
                                    <p:animEffect transition="in" filter="fade">
                                      <p:cBhvr>
                                        <p:cTn id="17" dur="500"/>
                                        <p:tgtEl>
                                          <p:spTgt spid="14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2">
                                            <p:txEl>
                                              <p:pRg st="0" end="0"/>
                                            </p:txEl>
                                          </p:spTgt>
                                        </p:tgtEl>
                                        <p:attrNameLst>
                                          <p:attrName>style.visibility</p:attrName>
                                        </p:attrNameLst>
                                      </p:cBhvr>
                                      <p:to>
                                        <p:strVal val="visible"/>
                                      </p:to>
                                    </p:set>
                                    <p:animEffect transition="in" filter="fade">
                                      <p:cBhvr>
                                        <p:cTn id="32" dur="500"/>
                                        <p:tgtEl>
                                          <p:spTgt spid="14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2">
                                            <p:txEl>
                                              <p:pRg st="1" end="1"/>
                                            </p:txEl>
                                          </p:spTgt>
                                        </p:tgtEl>
                                        <p:attrNameLst>
                                          <p:attrName>style.visibility</p:attrName>
                                        </p:attrNameLst>
                                      </p:cBhvr>
                                      <p:to>
                                        <p:strVal val="visible"/>
                                      </p:to>
                                    </p:set>
                                    <p:animEffect transition="in" filter="fade">
                                      <p:cBhvr>
                                        <p:cTn id="37" dur="500"/>
                                        <p:tgtEl>
                                          <p:spTgt spid="14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3">
                                            <p:txEl>
                                              <p:pRg st="0" end="0"/>
                                            </p:txEl>
                                          </p:spTgt>
                                        </p:tgtEl>
                                        <p:attrNameLst>
                                          <p:attrName>style.visibility</p:attrName>
                                        </p:attrNameLst>
                                      </p:cBhvr>
                                      <p:to>
                                        <p:strVal val="visible"/>
                                      </p:to>
                                    </p:set>
                                    <p:animEffect transition="in" filter="fade">
                                      <p:cBhvr>
                                        <p:cTn id="47" dur="500"/>
                                        <p:tgtEl>
                                          <p:spTgt spid="14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3">
                                            <p:txEl>
                                              <p:pRg st="1" end="1"/>
                                            </p:txEl>
                                          </p:spTgt>
                                        </p:tgtEl>
                                        <p:attrNameLst>
                                          <p:attrName>style.visibility</p:attrName>
                                        </p:attrNameLst>
                                      </p:cBhvr>
                                      <p:to>
                                        <p:strVal val="visible"/>
                                      </p:to>
                                    </p:set>
                                    <p:animEffect transition="in" filter="fade">
                                      <p:cBhvr>
                                        <p:cTn id="52"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2" grpId="0" animBg="1"/>
      <p:bldP spid="142" grpId="0" build="p"/>
      <p:bldP spid="8" grpId="0" animBg="1"/>
      <p:bldP spid="1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p:nvPr/>
        </p:nvSpPr>
        <p:spPr>
          <a:xfrm>
            <a:off x="5795009" y="1199418"/>
            <a:ext cx="1849333" cy="1844942"/>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1"/>
          <p:cNvSpPr txBox="1">
            <a:spLocks noGrp="1"/>
          </p:cNvSpPr>
          <p:nvPr>
            <p:ph type="title"/>
          </p:nvPr>
        </p:nvSpPr>
        <p:spPr>
          <a:xfrm>
            <a:off x="786150" y="380574"/>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sz="2400" b="1" dirty="0"/>
              <a:t>Solution proposée</a:t>
            </a:r>
            <a:endParaRPr sz="2400" b="1" dirty="0"/>
          </a:p>
        </p:txBody>
      </p:sp>
      <p:sp>
        <p:nvSpPr>
          <p:cNvPr id="151" name="Google Shape;151;p21"/>
          <p:cNvSpPr txBox="1">
            <a:spLocks noGrp="1"/>
          </p:cNvSpPr>
          <p:nvPr>
            <p:ph type="body" idx="1"/>
          </p:nvPr>
        </p:nvSpPr>
        <p:spPr>
          <a:xfrm>
            <a:off x="979959" y="1465151"/>
            <a:ext cx="4291459" cy="220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dirty="0"/>
              <a:t>à travers ce qui précède nous proposons de concevoir et d’implémenter une plateforme e-Learning pour poser et suivez les cours à distance.</a:t>
            </a:r>
            <a:endParaRPr dirty="0"/>
          </a:p>
        </p:txBody>
      </p:sp>
      <p:cxnSp>
        <p:nvCxnSpPr>
          <p:cNvPr id="153" name="Google Shape;153;p21"/>
          <p:cNvCxnSpPr>
            <a:cxnSpLocks/>
          </p:cNvCxnSpPr>
          <p:nvPr/>
        </p:nvCxnSpPr>
        <p:spPr>
          <a:xfrm flipV="1">
            <a:off x="7004514" y="342900"/>
            <a:ext cx="370877" cy="918772"/>
          </a:xfrm>
          <a:prstGeom prst="straightConnector1">
            <a:avLst/>
          </a:prstGeom>
          <a:noFill/>
          <a:ln w="9525" cap="flat" cmpd="sng">
            <a:solidFill>
              <a:srgbClr val="CFD8DC"/>
            </a:solidFill>
            <a:prstDash val="solid"/>
            <a:round/>
            <a:headEnd type="none" w="med" len="med"/>
            <a:tailEnd type="none" w="med" len="med"/>
          </a:ln>
        </p:spPr>
      </p:cxnSp>
      <p:cxnSp>
        <p:nvCxnSpPr>
          <p:cNvPr id="154" name="Google Shape;154;p21"/>
          <p:cNvCxnSpPr>
            <a:cxnSpLocks/>
          </p:cNvCxnSpPr>
          <p:nvPr/>
        </p:nvCxnSpPr>
        <p:spPr>
          <a:xfrm flipV="1">
            <a:off x="7406088" y="1369387"/>
            <a:ext cx="812082" cy="191529"/>
          </a:xfrm>
          <a:prstGeom prst="straightConnector1">
            <a:avLst/>
          </a:prstGeom>
          <a:noFill/>
          <a:ln w="9525" cap="flat" cmpd="sng">
            <a:solidFill>
              <a:srgbClr val="CFD8DC"/>
            </a:solidFill>
            <a:prstDash val="solid"/>
            <a:round/>
            <a:headEnd type="none" w="med" len="med"/>
            <a:tailEnd type="none" w="med" len="med"/>
          </a:ln>
        </p:spPr>
      </p:cxnSp>
      <p:cxnSp>
        <p:nvCxnSpPr>
          <p:cNvPr id="155" name="Google Shape;155;p21"/>
          <p:cNvCxnSpPr>
            <a:cxnSpLocks/>
          </p:cNvCxnSpPr>
          <p:nvPr/>
        </p:nvCxnSpPr>
        <p:spPr>
          <a:xfrm flipV="1">
            <a:off x="7280102" y="948690"/>
            <a:ext cx="492298" cy="501456"/>
          </a:xfrm>
          <a:prstGeom prst="straightConnector1">
            <a:avLst/>
          </a:prstGeom>
          <a:noFill/>
          <a:ln w="9525" cap="flat" cmpd="sng">
            <a:solidFill>
              <a:srgbClr val="CFD8DC"/>
            </a:solidFill>
            <a:prstDash val="solid"/>
            <a:round/>
            <a:headEnd type="none" w="med" len="med"/>
            <a:tailEnd type="none" w="med" len="med"/>
          </a:ln>
        </p:spPr>
      </p:cxn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dirty="0"/>
          </a:p>
        </p:txBody>
      </p:sp>
      <p:sp>
        <p:nvSpPr>
          <p:cNvPr id="12" name="Google Shape;927;p48">
            <a:extLst>
              <a:ext uri="{FF2B5EF4-FFF2-40B4-BE49-F238E27FC236}">
                <a16:creationId xmlns:a16="http://schemas.microsoft.com/office/drawing/2014/main" id="{8E4CC9C6-E93E-40AF-805A-85128550C1D4}"/>
              </a:ext>
            </a:extLst>
          </p:cNvPr>
          <p:cNvSpPr/>
          <p:nvPr/>
        </p:nvSpPr>
        <p:spPr>
          <a:xfrm>
            <a:off x="6202582" y="1616566"/>
            <a:ext cx="987370" cy="1010646"/>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solidFill>
              <a:srgbClr val="22E279"/>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19195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anim calcmode="lin" valueType="num">
                                      <p:cBhvr>
                                        <p:cTn id="8" dur="1000" fill="hold"/>
                                        <p:tgtEl>
                                          <p:spTgt spid="150"/>
                                        </p:tgtEl>
                                        <p:attrNameLst>
                                          <p:attrName>ppt_x</p:attrName>
                                        </p:attrNameLst>
                                      </p:cBhvr>
                                      <p:tavLst>
                                        <p:tav tm="0">
                                          <p:val>
                                            <p:strVal val="#ppt_x"/>
                                          </p:val>
                                        </p:tav>
                                        <p:tav tm="100000">
                                          <p:val>
                                            <p:strVal val="#ppt_x"/>
                                          </p:val>
                                        </p:tav>
                                      </p:tavLst>
                                    </p:anim>
                                    <p:anim calcmode="lin" valueType="num">
                                      <p:cBhvr>
                                        <p:cTn id="9"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outVertic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1">
                                            <p:txEl>
                                              <p:pRg st="0" end="0"/>
                                            </p:txEl>
                                          </p:spTgt>
                                        </p:tgtEl>
                                        <p:attrNameLst>
                                          <p:attrName>style.visibility</p:attrName>
                                        </p:attrNameLst>
                                      </p:cBhvr>
                                      <p:to>
                                        <p:strVal val="visible"/>
                                      </p:to>
                                    </p:set>
                                    <p:animEffect transition="in" filter="fade">
                                      <p:cBhvr>
                                        <p:cTn id="19" dur="500"/>
                                        <p:tgtEl>
                                          <p:spTgt spid="1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478367" y="200647"/>
            <a:ext cx="620632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La présente plateforme doit satisfaire les besoins fonctionnels suivants :</a:t>
            </a:r>
            <a:endParaRPr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65" name="Google Shape;676;p46">
            <a:extLst>
              <a:ext uri="{FF2B5EF4-FFF2-40B4-BE49-F238E27FC236}">
                <a16:creationId xmlns:a16="http://schemas.microsoft.com/office/drawing/2014/main" id="{ADC9BD66-7340-4586-9457-D031089D35BE}"/>
              </a:ext>
            </a:extLst>
          </p:cNvPr>
          <p:cNvSpPr/>
          <p:nvPr/>
        </p:nvSpPr>
        <p:spPr>
          <a:xfrm>
            <a:off x="580682" y="1151204"/>
            <a:ext cx="1753497" cy="1764676"/>
          </a:xfrm>
          <a:prstGeom prst="ellipse">
            <a:avLst/>
          </a:prstGeom>
          <a:solidFill>
            <a:schemeClr val="bg2">
              <a:lumMod val="60000"/>
              <a:lumOff val="4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MA" sz="1600" b="1" dirty="0">
                <a:solidFill>
                  <a:schemeClr val="lt1"/>
                </a:solidFill>
                <a:latin typeface="Source Sans Pro"/>
                <a:ea typeface="Source Sans Pro"/>
                <a:cs typeface="Source Sans Pro"/>
                <a:sym typeface="Source Sans Pro"/>
              </a:rPr>
              <a:t>La gestion des utilisateurs.</a:t>
            </a:r>
            <a:endParaRPr sz="1600" b="1" dirty="0">
              <a:solidFill>
                <a:schemeClr val="lt1"/>
              </a:solidFill>
              <a:latin typeface="Source Sans Pro"/>
              <a:ea typeface="Source Sans Pro"/>
              <a:cs typeface="Source Sans Pro"/>
              <a:sym typeface="Source Sans Pro"/>
            </a:endParaRPr>
          </a:p>
        </p:txBody>
      </p:sp>
      <p:sp>
        <p:nvSpPr>
          <p:cNvPr id="72" name="Google Shape;676;p46">
            <a:extLst>
              <a:ext uri="{FF2B5EF4-FFF2-40B4-BE49-F238E27FC236}">
                <a16:creationId xmlns:a16="http://schemas.microsoft.com/office/drawing/2014/main" id="{8694A3E0-CF0A-4F90-95EF-675797EDE498}"/>
              </a:ext>
            </a:extLst>
          </p:cNvPr>
          <p:cNvSpPr/>
          <p:nvPr/>
        </p:nvSpPr>
        <p:spPr>
          <a:xfrm>
            <a:off x="3652109" y="1138946"/>
            <a:ext cx="1753497" cy="1764676"/>
          </a:xfrm>
          <a:prstGeom prst="ellipse">
            <a:avLst/>
          </a:prstGeom>
          <a:solidFill>
            <a:srgbClr val="22E279"/>
          </a:solidFill>
          <a:ln>
            <a:noFill/>
          </a:ln>
        </p:spPr>
        <p:txBody>
          <a:bodyPr spcFirstLastPara="1" wrap="square" lIns="0" tIns="0" rIns="0" bIns="0" anchor="ctr" anchorCtr="0">
            <a:noAutofit/>
          </a:bodyPr>
          <a:lstStyle/>
          <a:p>
            <a:pPr lvl="0" algn="ctr"/>
            <a:r>
              <a:rPr lang="fr-MA" sz="1600" b="1" dirty="0">
                <a:solidFill>
                  <a:schemeClr val="lt1"/>
                </a:solidFill>
                <a:latin typeface="Source Sans Pro"/>
                <a:ea typeface="Source Sans Pro"/>
                <a:cs typeface="Source Sans Pro"/>
                <a:sym typeface="Source Sans Pro"/>
              </a:rPr>
              <a:t>La gestion des cours.</a:t>
            </a:r>
            <a:endParaRPr sz="1600" b="1" dirty="0">
              <a:solidFill>
                <a:schemeClr val="lt1"/>
              </a:solidFill>
              <a:latin typeface="Source Sans Pro"/>
              <a:ea typeface="Source Sans Pro"/>
              <a:cs typeface="Source Sans Pro"/>
              <a:sym typeface="Source Sans Pro"/>
            </a:endParaRPr>
          </a:p>
        </p:txBody>
      </p:sp>
      <p:sp>
        <p:nvSpPr>
          <p:cNvPr id="73" name="Google Shape;676;p46">
            <a:extLst>
              <a:ext uri="{FF2B5EF4-FFF2-40B4-BE49-F238E27FC236}">
                <a16:creationId xmlns:a16="http://schemas.microsoft.com/office/drawing/2014/main" id="{A461D46F-F0F8-44AE-87DD-15191170864C}"/>
              </a:ext>
            </a:extLst>
          </p:cNvPr>
          <p:cNvSpPr/>
          <p:nvPr/>
        </p:nvSpPr>
        <p:spPr>
          <a:xfrm>
            <a:off x="6115722" y="1139440"/>
            <a:ext cx="1753497" cy="1764676"/>
          </a:xfrm>
          <a:prstGeom prst="ellipse">
            <a:avLst/>
          </a:prstGeom>
          <a:solidFill>
            <a:schemeClr val="accent1">
              <a:lumMod val="40000"/>
              <a:lumOff val="6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MA" sz="1600" b="1" dirty="0">
                <a:solidFill>
                  <a:schemeClr val="lt1"/>
                </a:solidFill>
                <a:latin typeface="Source Sans Pro"/>
                <a:ea typeface="Source Sans Pro"/>
                <a:cs typeface="Source Sans Pro"/>
                <a:sym typeface="Source Sans Pro"/>
              </a:rPr>
              <a:t>La gestion des devoirs.</a:t>
            </a:r>
            <a:endParaRPr sz="1600" b="1" dirty="0">
              <a:solidFill>
                <a:schemeClr val="lt1"/>
              </a:solidFill>
              <a:latin typeface="Source Sans Pro"/>
              <a:ea typeface="Source Sans Pro"/>
              <a:cs typeface="Source Sans Pro"/>
              <a:sym typeface="Source Sans Pro"/>
            </a:endParaRPr>
          </a:p>
        </p:txBody>
      </p:sp>
      <p:sp>
        <p:nvSpPr>
          <p:cNvPr id="74" name="Google Shape;676;p46">
            <a:extLst>
              <a:ext uri="{FF2B5EF4-FFF2-40B4-BE49-F238E27FC236}">
                <a16:creationId xmlns:a16="http://schemas.microsoft.com/office/drawing/2014/main" id="{5478AD8A-4D70-430A-862A-A7D260389457}"/>
              </a:ext>
            </a:extLst>
          </p:cNvPr>
          <p:cNvSpPr/>
          <p:nvPr/>
        </p:nvSpPr>
        <p:spPr>
          <a:xfrm>
            <a:off x="5365320" y="3270024"/>
            <a:ext cx="2226091" cy="1764675"/>
          </a:xfrm>
          <a:prstGeom prst="ellipse">
            <a:avLst/>
          </a:prstGeom>
          <a:solidFill>
            <a:schemeClr val="accent1">
              <a:lumMod val="75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fr-MA" sz="1600" b="1" dirty="0">
                <a:solidFill>
                  <a:schemeClr val="lt1"/>
                </a:solidFill>
                <a:latin typeface="Source Sans Pro"/>
                <a:ea typeface="Source Sans Pro"/>
                <a:cs typeface="Source Sans Pro"/>
                <a:sym typeface="Source Sans Pro"/>
              </a:rPr>
              <a:t>La gestion des communications.</a:t>
            </a:r>
            <a:endParaRPr sz="1600" b="1" dirty="0">
              <a:solidFill>
                <a:schemeClr val="lt1"/>
              </a:solidFill>
              <a:latin typeface="Source Sans Pro"/>
              <a:ea typeface="Source Sans Pro"/>
              <a:cs typeface="Source Sans Pro"/>
              <a:sym typeface="Source Sans Pro"/>
            </a:endParaRPr>
          </a:p>
        </p:txBody>
      </p:sp>
      <p:sp>
        <p:nvSpPr>
          <p:cNvPr id="75" name="Google Shape;676;p46">
            <a:extLst>
              <a:ext uri="{FF2B5EF4-FFF2-40B4-BE49-F238E27FC236}">
                <a16:creationId xmlns:a16="http://schemas.microsoft.com/office/drawing/2014/main" id="{69CCF0FA-6989-40C9-816D-584897697B49}"/>
              </a:ext>
            </a:extLst>
          </p:cNvPr>
          <p:cNvSpPr/>
          <p:nvPr/>
        </p:nvSpPr>
        <p:spPr>
          <a:xfrm>
            <a:off x="2334179" y="3237902"/>
            <a:ext cx="1753497" cy="1764676"/>
          </a:xfrm>
          <a:prstGeom prst="ellipse">
            <a:avLst/>
          </a:prstGeom>
          <a:solidFill>
            <a:srgbClr val="E61446"/>
          </a:solidFill>
          <a:ln>
            <a:noFill/>
          </a:ln>
        </p:spPr>
        <p:txBody>
          <a:bodyPr spcFirstLastPara="1" wrap="square" lIns="0" tIns="0" rIns="0" bIns="0" anchor="ctr" anchorCtr="0">
            <a:noAutofit/>
          </a:bodyPr>
          <a:lstStyle/>
          <a:p>
            <a:pPr marL="0" lvl="0" indent="0" algn="ctr" rtl="0">
              <a:spcBef>
                <a:spcPts val="0"/>
              </a:spcBef>
              <a:spcAft>
                <a:spcPts val="0"/>
              </a:spcAft>
              <a:buNone/>
            </a:pPr>
            <a:r>
              <a:rPr lang="fr-MA" sz="1600" b="1" dirty="0">
                <a:solidFill>
                  <a:schemeClr val="lt1"/>
                </a:solidFill>
                <a:latin typeface="Source Sans Pro"/>
                <a:ea typeface="Source Sans Pro"/>
                <a:cs typeface="Source Sans Pro"/>
                <a:sym typeface="Source Sans Pro"/>
              </a:rPr>
              <a:t>La gestion des tests.</a:t>
            </a:r>
            <a:endParaRPr sz="1600" b="1" dirty="0">
              <a:solidFill>
                <a:schemeClr val="lt1"/>
              </a:solidFill>
              <a:latin typeface="Source Sans Pro"/>
              <a:ea typeface="Source Sans Pro"/>
              <a:cs typeface="Source Sans Pro"/>
              <a:sym typeface="Source Sans Pro"/>
            </a:endParaRPr>
          </a:p>
        </p:txBody>
      </p:sp>
      <p:grpSp>
        <p:nvGrpSpPr>
          <p:cNvPr id="76" name="Google Shape;695;p48">
            <a:extLst>
              <a:ext uri="{FF2B5EF4-FFF2-40B4-BE49-F238E27FC236}">
                <a16:creationId xmlns:a16="http://schemas.microsoft.com/office/drawing/2014/main" id="{254465B7-5B22-435C-8FD0-99EA9D144F54}"/>
              </a:ext>
            </a:extLst>
          </p:cNvPr>
          <p:cNvGrpSpPr/>
          <p:nvPr/>
        </p:nvGrpSpPr>
        <p:grpSpPr>
          <a:xfrm rot="1269354">
            <a:off x="2890726" y="3369535"/>
            <a:ext cx="342903" cy="447293"/>
            <a:chOff x="590250" y="244200"/>
            <a:chExt cx="407975" cy="532175"/>
          </a:xfrm>
        </p:grpSpPr>
        <p:sp>
          <p:nvSpPr>
            <p:cNvPr id="77" name="Google Shape;696;p48">
              <a:extLst>
                <a:ext uri="{FF2B5EF4-FFF2-40B4-BE49-F238E27FC236}">
                  <a16:creationId xmlns:a16="http://schemas.microsoft.com/office/drawing/2014/main" id="{649455F8-1194-4DAA-8D85-A6E74EB8D269}"/>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78" name="Google Shape;697;p48">
              <a:extLst>
                <a:ext uri="{FF2B5EF4-FFF2-40B4-BE49-F238E27FC236}">
                  <a16:creationId xmlns:a16="http://schemas.microsoft.com/office/drawing/2014/main" id="{7F4ED247-5EB0-49AE-9A3A-B55010BEB73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79" name="Google Shape;698;p48">
              <a:extLst>
                <a:ext uri="{FF2B5EF4-FFF2-40B4-BE49-F238E27FC236}">
                  <a16:creationId xmlns:a16="http://schemas.microsoft.com/office/drawing/2014/main" id="{9ECEB893-5AF3-4C59-96BD-8C130E29808D}"/>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0" name="Google Shape;699;p48">
              <a:extLst>
                <a:ext uri="{FF2B5EF4-FFF2-40B4-BE49-F238E27FC236}">
                  <a16:creationId xmlns:a16="http://schemas.microsoft.com/office/drawing/2014/main" id="{06511527-2E68-4478-A506-27BD9855D914}"/>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1" name="Google Shape;700;p48">
              <a:extLst>
                <a:ext uri="{FF2B5EF4-FFF2-40B4-BE49-F238E27FC236}">
                  <a16:creationId xmlns:a16="http://schemas.microsoft.com/office/drawing/2014/main" id="{ED99CE18-1E08-46BD-8C0F-C54385B7A561}"/>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2" name="Google Shape;701;p48">
              <a:extLst>
                <a:ext uri="{FF2B5EF4-FFF2-40B4-BE49-F238E27FC236}">
                  <a16:creationId xmlns:a16="http://schemas.microsoft.com/office/drawing/2014/main" id="{8144E837-6AB6-40B1-A54D-EF6078B6AA6B}"/>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3" name="Google Shape;702;p48">
              <a:extLst>
                <a:ext uri="{FF2B5EF4-FFF2-40B4-BE49-F238E27FC236}">
                  <a16:creationId xmlns:a16="http://schemas.microsoft.com/office/drawing/2014/main" id="{73C217D0-6412-4581-8790-B16493583D36}"/>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4" name="Google Shape;703;p48">
              <a:extLst>
                <a:ext uri="{FF2B5EF4-FFF2-40B4-BE49-F238E27FC236}">
                  <a16:creationId xmlns:a16="http://schemas.microsoft.com/office/drawing/2014/main" id="{CA113308-1ECE-4E3B-B482-5D790693CD0A}"/>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5" name="Google Shape;704;p48">
              <a:extLst>
                <a:ext uri="{FF2B5EF4-FFF2-40B4-BE49-F238E27FC236}">
                  <a16:creationId xmlns:a16="http://schemas.microsoft.com/office/drawing/2014/main" id="{43EA9E4C-182D-44EE-8E36-94596F3CDE88}"/>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6" name="Google Shape;705;p48">
              <a:extLst>
                <a:ext uri="{FF2B5EF4-FFF2-40B4-BE49-F238E27FC236}">
                  <a16:creationId xmlns:a16="http://schemas.microsoft.com/office/drawing/2014/main" id="{FF584F55-CBEE-47B2-95B9-BFD8DA9A670A}"/>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7" name="Google Shape;706;p48">
              <a:extLst>
                <a:ext uri="{FF2B5EF4-FFF2-40B4-BE49-F238E27FC236}">
                  <a16:creationId xmlns:a16="http://schemas.microsoft.com/office/drawing/2014/main" id="{BB473C21-4B14-42E3-A6BD-68542D882FAF}"/>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8" name="Google Shape;707;p48">
              <a:extLst>
                <a:ext uri="{FF2B5EF4-FFF2-40B4-BE49-F238E27FC236}">
                  <a16:creationId xmlns:a16="http://schemas.microsoft.com/office/drawing/2014/main" id="{E8B1D648-1379-47C1-B813-1E9103EF3A6C}"/>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89" name="Google Shape;708;p48">
              <a:extLst>
                <a:ext uri="{FF2B5EF4-FFF2-40B4-BE49-F238E27FC236}">
                  <a16:creationId xmlns:a16="http://schemas.microsoft.com/office/drawing/2014/main" id="{1451B6B6-F678-4B85-BDF6-BF03AFC31C76}"/>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0" name="Google Shape;709;p48">
              <a:extLst>
                <a:ext uri="{FF2B5EF4-FFF2-40B4-BE49-F238E27FC236}">
                  <a16:creationId xmlns:a16="http://schemas.microsoft.com/office/drawing/2014/main" id="{08CA35E9-3680-4810-94A3-5AE0CEDC1C2C}"/>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grpSp>
        <p:nvGrpSpPr>
          <p:cNvPr id="91" name="Google Shape;730;p48">
            <a:extLst>
              <a:ext uri="{FF2B5EF4-FFF2-40B4-BE49-F238E27FC236}">
                <a16:creationId xmlns:a16="http://schemas.microsoft.com/office/drawing/2014/main" id="{8F1EE468-DB1F-418E-85A0-4D62D9C2CF61}"/>
              </a:ext>
            </a:extLst>
          </p:cNvPr>
          <p:cNvGrpSpPr/>
          <p:nvPr/>
        </p:nvGrpSpPr>
        <p:grpSpPr>
          <a:xfrm>
            <a:off x="6821029" y="1313691"/>
            <a:ext cx="342882" cy="418128"/>
            <a:chOff x="596350" y="929175"/>
            <a:chExt cx="407950" cy="497475"/>
          </a:xfrm>
        </p:grpSpPr>
        <p:sp>
          <p:nvSpPr>
            <p:cNvPr id="92" name="Google Shape;731;p48">
              <a:extLst>
                <a:ext uri="{FF2B5EF4-FFF2-40B4-BE49-F238E27FC236}">
                  <a16:creationId xmlns:a16="http://schemas.microsoft.com/office/drawing/2014/main" id="{FE370A69-3DC3-43B2-89E2-C45368E1723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3" name="Google Shape;732;p48">
              <a:extLst>
                <a:ext uri="{FF2B5EF4-FFF2-40B4-BE49-F238E27FC236}">
                  <a16:creationId xmlns:a16="http://schemas.microsoft.com/office/drawing/2014/main" id="{FF769988-E9C7-4210-9391-D0F67B314AF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4" name="Google Shape;733;p48">
              <a:extLst>
                <a:ext uri="{FF2B5EF4-FFF2-40B4-BE49-F238E27FC236}">
                  <a16:creationId xmlns:a16="http://schemas.microsoft.com/office/drawing/2014/main" id="{6D9C094F-941B-45AE-A267-8907FCD069CA}"/>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5" name="Google Shape;734;p48">
              <a:extLst>
                <a:ext uri="{FF2B5EF4-FFF2-40B4-BE49-F238E27FC236}">
                  <a16:creationId xmlns:a16="http://schemas.microsoft.com/office/drawing/2014/main" id="{B26E99B0-D64D-47FF-933C-5B7AB859D824}"/>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6" name="Google Shape;735;p48">
              <a:extLst>
                <a:ext uri="{FF2B5EF4-FFF2-40B4-BE49-F238E27FC236}">
                  <a16:creationId xmlns:a16="http://schemas.microsoft.com/office/drawing/2014/main" id="{762B32B7-1866-4F13-8DD9-92A60D9B0A54}"/>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7" name="Google Shape;736;p48">
              <a:extLst>
                <a:ext uri="{FF2B5EF4-FFF2-40B4-BE49-F238E27FC236}">
                  <a16:creationId xmlns:a16="http://schemas.microsoft.com/office/drawing/2014/main" id="{30D84085-E7C4-43A5-83E0-E042E0512086}"/>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98" name="Google Shape;737;p48">
              <a:extLst>
                <a:ext uri="{FF2B5EF4-FFF2-40B4-BE49-F238E27FC236}">
                  <a16:creationId xmlns:a16="http://schemas.microsoft.com/office/drawing/2014/main" id="{0555CC00-56B3-4A1B-9447-06913A947DEE}"/>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grpSp>
        <p:nvGrpSpPr>
          <p:cNvPr id="99" name="Google Shape;738;p48">
            <a:extLst>
              <a:ext uri="{FF2B5EF4-FFF2-40B4-BE49-F238E27FC236}">
                <a16:creationId xmlns:a16="http://schemas.microsoft.com/office/drawing/2014/main" id="{F7DF9A03-E7AB-4915-B4C3-F27DCEB7DD76}"/>
              </a:ext>
            </a:extLst>
          </p:cNvPr>
          <p:cNvGrpSpPr/>
          <p:nvPr/>
        </p:nvGrpSpPr>
        <p:grpSpPr>
          <a:xfrm>
            <a:off x="4304677" y="1344799"/>
            <a:ext cx="448061" cy="405562"/>
            <a:chOff x="1934025" y="1001650"/>
            <a:chExt cx="415300" cy="355600"/>
          </a:xfrm>
        </p:grpSpPr>
        <p:sp>
          <p:nvSpPr>
            <p:cNvPr id="100" name="Google Shape;739;p48">
              <a:extLst>
                <a:ext uri="{FF2B5EF4-FFF2-40B4-BE49-F238E27FC236}">
                  <a16:creationId xmlns:a16="http://schemas.microsoft.com/office/drawing/2014/main" id="{0EEF1899-4FD0-47B4-B4FD-CA00C51764AA}"/>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01" name="Google Shape;740;p48">
              <a:extLst>
                <a:ext uri="{FF2B5EF4-FFF2-40B4-BE49-F238E27FC236}">
                  <a16:creationId xmlns:a16="http://schemas.microsoft.com/office/drawing/2014/main" id="{FD6CB4FC-F9EE-4BA5-8A77-B69ADD4DC1C9}"/>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02" name="Google Shape;741;p48">
              <a:extLst>
                <a:ext uri="{FF2B5EF4-FFF2-40B4-BE49-F238E27FC236}">
                  <a16:creationId xmlns:a16="http://schemas.microsoft.com/office/drawing/2014/main" id="{25906C8C-EE84-4A66-8E02-30D459A57338}"/>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03" name="Google Shape;742;p48">
              <a:extLst>
                <a:ext uri="{FF2B5EF4-FFF2-40B4-BE49-F238E27FC236}">
                  <a16:creationId xmlns:a16="http://schemas.microsoft.com/office/drawing/2014/main" id="{218C9249-A8DD-4213-9C21-2E95E97D6C4A}"/>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grpSp>
        <p:nvGrpSpPr>
          <p:cNvPr id="104" name="Google Shape;753;p48">
            <a:extLst>
              <a:ext uri="{FF2B5EF4-FFF2-40B4-BE49-F238E27FC236}">
                <a16:creationId xmlns:a16="http://schemas.microsoft.com/office/drawing/2014/main" id="{EF3D238C-7860-4D35-88E8-CE69D92C9248}"/>
              </a:ext>
            </a:extLst>
          </p:cNvPr>
          <p:cNvGrpSpPr/>
          <p:nvPr/>
        </p:nvGrpSpPr>
        <p:grpSpPr>
          <a:xfrm>
            <a:off x="6293687" y="3447224"/>
            <a:ext cx="391001" cy="308227"/>
            <a:chOff x="564675" y="1700625"/>
            <a:chExt cx="465200" cy="314200"/>
          </a:xfrm>
        </p:grpSpPr>
        <p:sp>
          <p:nvSpPr>
            <p:cNvPr id="105" name="Google Shape;754;p48">
              <a:extLst>
                <a:ext uri="{FF2B5EF4-FFF2-40B4-BE49-F238E27FC236}">
                  <a16:creationId xmlns:a16="http://schemas.microsoft.com/office/drawing/2014/main" id="{79F951E2-2210-4617-A567-5006C541E22C}"/>
                </a:ext>
              </a:extLst>
            </p:cNvPr>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06" name="Google Shape;755;p48">
              <a:extLst>
                <a:ext uri="{FF2B5EF4-FFF2-40B4-BE49-F238E27FC236}">
                  <a16:creationId xmlns:a16="http://schemas.microsoft.com/office/drawing/2014/main" id="{08B037B6-A0CA-4063-B9EE-FC82002F5DAE}"/>
                </a:ext>
              </a:extLst>
            </p:cNvPr>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07" name="Google Shape;756;p48">
              <a:extLst>
                <a:ext uri="{FF2B5EF4-FFF2-40B4-BE49-F238E27FC236}">
                  <a16:creationId xmlns:a16="http://schemas.microsoft.com/office/drawing/2014/main" id="{044DA08B-02F1-42C1-9A54-0D8DB0EC6C2D}"/>
                </a:ext>
              </a:extLst>
            </p:cNvPr>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grpSp>
        <p:nvGrpSpPr>
          <p:cNvPr id="108" name="Google Shape;765;p48">
            <a:extLst>
              <a:ext uri="{FF2B5EF4-FFF2-40B4-BE49-F238E27FC236}">
                <a16:creationId xmlns:a16="http://schemas.microsoft.com/office/drawing/2014/main" id="{DF488531-5376-47E6-A7D2-B8E57C9D513C}"/>
              </a:ext>
            </a:extLst>
          </p:cNvPr>
          <p:cNvGrpSpPr/>
          <p:nvPr/>
        </p:nvGrpSpPr>
        <p:grpSpPr>
          <a:xfrm>
            <a:off x="3321672" y="3442202"/>
            <a:ext cx="209262" cy="278416"/>
            <a:chOff x="1923675" y="1633650"/>
            <a:chExt cx="436000" cy="435975"/>
          </a:xfrm>
        </p:grpSpPr>
        <p:sp>
          <p:nvSpPr>
            <p:cNvPr id="109" name="Google Shape;766;p48">
              <a:extLst>
                <a:ext uri="{FF2B5EF4-FFF2-40B4-BE49-F238E27FC236}">
                  <a16:creationId xmlns:a16="http://schemas.microsoft.com/office/drawing/2014/main" id="{32EB8650-5044-4F6E-B9E6-91B4B2B0D2B3}"/>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0" name="Google Shape;767;p48">
              <a:extLst>
                <a:ext uri="{FF2B5EF4-FFF2-40B4-BE49-F238E27FC236}">
                  <a16:creationId xmlns:a16="http://schemas.microsoft.com/office/drawing/2014/main" id="{64008558-50D4-4096-97DA-17F0E5DE325E}"/>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1" name="Google Shape;768;p48">
              <a:extLst>
                <a:ext uri="{FF2B5EF4-FFF2-40B4-BE49-F238E27FC236}">
                  <a16:creationId xmlns:a16="http://schemas.microsoft.com/office/drawing/2014/main" id="{756C8ECA-9796-4C31-A57E-96DCA43D37C6}"/>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2" name="Google Shape;769;p48">
              <a:extLst>
                <a:ext uri="{FF2B5EF4-FFF2-40B4-BE49-F238E27FC236}">
                  <a16:creationId xmlns:a16="http://schemas.microsoft.com/office/drawing/2014/main" id="{AB9966A6-F3C8-4DF0-8614-0762F2596085}"/>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3" name="Google Shape;770;p48">
              <a:extLst>
                <a:ext uri="{FF2B5EF4-FFF2-40B4-BE49-F238E27FC236}">
                  <a16:creationId xmlns:a16="http://schemas.microsoft.com/office/drawing/2014/main" id="{007AD292-6BBC-4ED0-84BA-500F7715A413}"/>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4" name="Google Shape;771;p48">
              <a:extLst>
                <a:ext uri="{FF2B5EF4-FFF2-40B4-BE49-F238E27FC236}">
                  <a16:creationId xmlns:a16="http://schemas.microsoft.com/office/drawing/2014/main" id="{4ADB438E-F88E-499D-AACE-88FFF7A63666}"/>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grpSp>
        <p:nvGrpSpPr>
          <p:cNvPr id="115" name="Google Shape;804;p48">
            <a:extLst>
              <a:ext uri="{FF2B5EF4-FFF2-40B4-BE49-F238E27FC236}">
                <a16:creationId xmlns:a16="http://schemas.microsoft.com/office/drawing/2014/main" id="{31143010-902A-4E77-8120-0C7B1B51D04B}"/>
              </a:ext>
            </a:extLst>
          </p:cNvPr>
          <p:cNvGrpSpPr/>
          <p:nvPr/>
        </p:nvGrpSpPr>
        <p:grpSpPr>
          <a:xfrm rot="19065434">
            <a:off x="4725570" y="1227888"/>
            <a:ext cx="189505" cy="256663"/>
            <a:chOff x="616425" y="2329600"/>
            <a:chExt cx="361700" cy="388475"/>
          </a:xfrm>
        </p:grpSpPr>
        <p:sp>
          <p:nvSpPr>
            <p:cNvPr id="116" name="Google Shape;805;p48">
              <a:extLst>
                <a:ext uri="{FF2B5EF4-FFF2-40B4-BE49-F238E27FC236}">
                  <a16:creationId xmlns:a16="http://schemas.microsoft.com/office/drawing/2014/main" id="{33B1ADE7-CF7E-42E2-8DBD-E5F35EFE700A}"/>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7" name="Google Shape;806;p48">
              <a:extLst>
                <a:ext uri="{FF2B5EF4-FFF2-40B4-BE49-F238E27FC236}">
                  <a16:creationId xmlns:a16="http://schemas.microsoft.com/office/drawing/2014/main" id="{060BC45B-C2B8-4CB0-8279-F90C2B663379}"/>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8" name="Google Shape;807;p48">
              <a:extLst>
                <a:ext uri="{FF2B5EF4-FFF2-40B4-BE49-F238E27FC236}">
                  <a16:creationId xmlns:a16="http://schemas.microsoft.com/office/drawing/2014/main" id="{4883E7AA-0766-42E2-8083-FEB030C1DB4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19" name="Google Shape;808;p48">
              <a:extLst>
                <a:ext uri="{FF2B5EF4-FFF2-40B4-BE49-F238E27FC236}">
                  <a16:creationId xmlns:a16="http://schemas.microsoft.com/office/drawing/2014/main" id="{0A3515F8-E029-462C-B838-569FA89D7B87}"/>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0" name="Google Shape;809;p48">
              <a:extLst>
                <a:ext uri="{FF2B5EF4-FFF2-40B4-BE49-F238E27FC236}">
                  <a16:creationId xmlns:a16="http://schemas.microsoft.com/office/drawing/2014/main" id="{BE7404C9-E901-4DED-AB9C-C72F415FC76E}"/>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1" name="Google Shape;810;p48">
              <a:extLst>
                <a:ext uri="{FF2B5EF4-FFF2-40B4-BE49-F238E27FC236}">
                  <a16:creationId xmlns:a16="http://schemas.microsoft.com/office/drawing/2014/main" id="{5A2E68EC-4BC9-4FB7-926C-C66FFADB5CC5}"/>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2" name="Google Shape;811;p48">
              <a:extLst>
                <a:ext uri="{FF2B5EF4-FFF2-40B4-BE49-F238E27FC236}">
                  <a16:creationId xmlns:a16="http://schemas.microsoft.com/office/drawing/2014/main" id="{6FC470A4-C6F9-41E3-B8B5-42ED44112BDF}"/>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3" name="Google Shape;812;p48">
              <a:extLst>
                <a:ext uri="{FF2B5EF4-FFF2-40B4-BE49-F238E27FC236}">
                  <a16:creationId xmlns:a16="http://schemas.microsoft.com/office/drawing/2014/main" id="{6FAD7A73-9DD0-468D-81D2-67B8470204E8}"/>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sp>
        <p:nvSpPr>
          <p:cNvPr id="124" name="Google Shape;837;p48">
            <a:extLst>
              <a:ext uri="{FF2B5EF4-FFF2-40B4-BE49-F238E27FC236}">
                <a16:creationId xmlns:a16="http://schemas.microsoft.com/office/drawing/2014/main" id="{E88C8AFD-4668-4E05-8C26-B3205C78C6F2}"/>
              </a:ext>
            </a:extLst>
          </p:cNvPr>
          <p:cNvSpPr/>
          <p:nvPr/>
        </p:nvSpPr>
        <p:spPr>
          <a:xfrm>
            <a:off x="1306929" y="1304344"/>
            <a:ext cx="320378" cy="39764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nvGrpSpPr>
          <p:cNvPr id="125" name="Google Shape;1049;p48">
            <a:extLst>
              <a:ext uri="{FF2B5EF4-FFF2-40B4-BE49-F238E27FC236}">
                <a16:creationId xmlns:a16="http://schemas.microsoft.com/office/drawing/2014/main" id="{FC3F422F-0D2B-421F-BED4-352D17E1BA7A}"/>
              </a:ext>
            </a:extLst>
          </p:cNvPr>
          <p:cNvGrpSpPr/>
          <p:nvPr/>
        </p:nvGrpSpPr>
        <p:grpSpPr>
          <a:xfrm>
            <a:off x="3139127" y="3443524"/>
            <a:ext cx="342882" cy="418128"/>
            <a:chOff x="1268550" y="929175"/>
            <a:chExt cx="407950" cy="497475"/>
          </a:xfrm>
        </p:grpSpPr>
        <p:sp>
          <p:nvSpPr>
            <p:cNvPr id="126" name="Google Shape;1050;p48">
              <a:extLst>
                <a:ext uri="{FF2B5EF4-FFF2-40B4-BE49-F238E27FC236}">
                  <a16:creationId xmlns:a16="http://schemas.microsoft.com/office/drawing/2014/main" id="{C2D87FAC-533C-4C61-A468-B8D68B49E0E8}"/>
                </a:ext>
              </a:extLst>
            </p:cNvPr>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7" name="Google Shape;1051;p48">
              <a:extLst>
                <a:ext uri="{FF2B5EF4-FFF2-40B4-BE49-F238E27FC236}">
                  <a16:creationId xmlns:a16="http://schemas.microsoft.com/office/drawing/2014/main" id="{F1BBF922-09BC-46D3-AB66-D1670392C47E}"/>
                </a:ext>
              </a:extLst>
            </p:cNvPr>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8" name="Google Shape;1052;p48">
              <a:extLst>
                <a:ext uri="{FF2B5EF4-FFF2-40B4-BE49-F238E27FC236}">
                  <a16:creationId xmlns:a16="http://schemas.microsoft.com/office/drawing/2014/main" id="{D43A76E0-3640-4CDC-8FAC-8E5BC8A1A403}"/>
                </a:ext>
              </a:extLst>
            </p:cNvPr>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grpSp>
      <p:sp>
        <p:nvSpPr>
          <p:cNvPr id="131" name="Google Shape;837;p48">
            <a:extLst>
              <a:ext uri="{FF2B5EF4-FFF2-40B4-BE49-F238E27FC236}">
                <a16:creationId xmlns:a16="http://schemas.microsoft.com/office/drawing/2014/main" id="{C04B63A7-B05D-4179-B5B6-FDBFB16EF169}"/>
              </a:ext>
            </a:extLst>
          </p:cNvPr>
          <p:cNvSpPr/>
          <p:nvPr/>
        </p:nvSpPr>
        <p:spPr>
          <a:xfrm>
            <a:off x="1479170" y="1228337"/>
            <a:ext cx="320378" cy="39764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32" name="Google Shape;837;p48">
            <a:extLst>
              <a:ext uri="{FF2B5EF4-FFF2-40B4-BE49-F238E27FC236}">
                <a16:creationId xmlns:a16="http://schemas.microsoft.com/office/drawing/2014/main" id="{C1F042E0-17D5-4CAA-8BB5-42C0746568D8}"/>
              </a:ext>
            </a:extLst>
          </p:cNvPr>
          <p:cNvSpPr/>
          <p:nvPr/>
        </p:nvSpPr>
        <p:spPr>
          <a:xfrm>
            <a:off x="1140537" y="1228337"/>
            <a:ext cx="320378" cy="39764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Tree>
    <p:extLst>
      <p:ext uri="{BB962C8B-B14F-4D97-AF65-F5344CB8AC3E}">
        <p14:creationId xmlns:p14="http://schemas.microsoft.com/office/powerpoint/2010/main" val="2508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down)">
                                      <p:cBhvr>
                                        <p:cTn id="14" dur="500"/>
                                        <p:tgtEl>
                                          <p:spTgt spid="65"/>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wipe(down)">
                                      <p:cBhvr>
                                        <p:cTn id="17" dur="500"/>
                                        <p:tgtEl>
                                          <p:spTgt spid="12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down)">
                                      <p:cBhvr>
                                        <p:cTn id="20" dur="500"/>
                                        <p:tgtEl>
                                          <p:spTgt spid="13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wipe(down)">
                                      <p:cBhvr>
                                        <p:cTn id="23" dur="5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down)">
                                      <p:cBhvr>
                                        <p:cTn id="28" dur="500"/>
                                        <p:tgtEl>
                                          <p:spTgt spid="72"/>
                                        </p:tgtEl>
                                      </p:cBhvr>
                                    </p:animEffect>
                                  </p:childTnLst>
                                </p:cTn>
                              </p:par>
                              <p:par>
                                <p:cTn id="29" presetID="22" presetClass="entr" presetSubtype="4"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wipe(down)">
                                      <p:cBhvr>
                                        <p:cTn id="31" dur="500"/>
                                        <p:tgtEl>
                                          <p:spTgt spid="99"/>
                                        </p:tgtEl>
                                      </p:cBhvr>
                                    </p:animEffect>
                                  </p:childTnLst>
                                </p:cTn>
                              </p:par>
                              <p:par>
                                <p:cTn id="32" presetID="22" presetClass="entr" presetSubtype="4" fill="hold"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down)">
                                      <p:cBhvr>
                                        <p:cTn id="34" dur="500"/>
                                        <p:tgtEl>
                                          <p:spTgt spid="1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wipe(down)">
                                      <p:cBhvr>
                                        <p:cTn id="39" dur="500"/>
                                        <p:tgtEl>
                                          <p:spTgt spid="73"/>
                                        </p:tgtEl>
                                      </p:cBhvr>
                                    </p:animEffect>
                                  </p:childTnLst>
                                </p:cTn>
                              </p:par>
                              <p:par>
                                <p:cTn id="40" presetID="22" presetClass="entr" presetSubtype="4"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down)">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down)">
                                      <p:cBhvr>
                                        <p:cTn id="47" dur="500"/>
                                        <p:tgtEl>
                                          <p:spTgt spid="75"/>
                                        </p:tgtEl>
                                      </p:cBhvr>
                                    </p:animEffect>
                                  </p:childTnLst>
                                </p:cTn>
                              </p:par>
                              <p:par>
                                <p:cTn id="48" presetID="22" presetClass="entr" presetSubtype="4" fill="hold"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wipe(down)">
                                      <p:cBhvr>
                                        <p:cTn id="50" dur="500"/>
                                        <p:tgtEl>
                                          <p:spTgt spid="76"/>
                                        </p:tgtEl>
                                      </p:cBhvr>
                                    </p:animEffect>
                                  </p:childTnLst>
                                </p:cTn>
                              </p:par>
                              <p:par>
                                <p:cTn id="51" presetID="22" presetClass="entr" presetSubtype="4" fill="hold" nodeType="with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wipe(down)">
                                      <p:cBhvr>
                                        <p:cTn id="53" dur="500"/>
                                        <p:tgtEl>
                                          <p:spTgt spid="108"/>
                                        </p:tgtEl>
                                      </p:cBhvr>
                                    </p:animEffect>
                                  </p:childTnLst>
                                </p:cTn>
                              </p:par>
                              <p:par>
                                <p:cTn id="54" presetID="22" presetClass="entr" presetSubtype="4" fill="hold" nodeType="withEffect">
                                  <p:stCondLst>
                                    <p:cond delay="0"/>
                                  </p:stCondLst>
                                  <p:childTnLst>
                                    <p:set>
                                      <p:cBhvr>
                                        <p:cTn id="55" dur="1" fill="hold">
                                          <p:stCondLst>
                                            <p:cond delay="0"/>
                                          </p:stCondLst>
                                        </p:cTn>
                                        <p:tgtEl>
                                          <p:spTgt spid="125"/>
                                        </p:tgtEl>
                                        <p:attrNameLst>
                                          <p:attrName>style.visibility</p:attrName>
                                        </p:attrNameLst>
                                      </p:cBhvr>
                                      <p:to>
                                        <p:strVal val="visible"/>
                                      </p:to>
                                    </p:set>
                                    <p:animEffect transition="in" filter="wipe(down)">
                                      <p:cBhvr>
                                        <p:cTn id="56" dur="500"/>
                                        <p:tgtEl>
                                          <p:spTgt spid="1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down)">
                                      <p:cBhvr>
                                        <p:cTn id="61" dur="500"/>
                                        <p:tgtEl>
                                          <p:spTgt spid="74"/>
                                        </p:tgtEl>
                                      </p:cBhvr>
                                    </p:animEffect>
                                  </p:childTnLst>
                                </p:cTn>
                              </p:par>
                              <p:par>
                                <p:cTn id="62" presetID="22" presetClass="entr" presetSubtype="4"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wipe(down)">
                                      <p:cBhvr>
                                        <p:cTn id="6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65" grpId="0" animBg="1"/>
      <p:bldP spid="72" grpId="0" animBg="1"/>
      <p:bldP spid="73" grpId="0" animBg="1"/>
      <p:bldP spid="74" grpId="0" animBg="1"/>
      <p:bldP spid="75" grpId="0" animBg="1"/>
      <p:bldP spid="124" grpId="0" animBg="1"/>
      <p:bldP spid="131" grpId="0" animBg="1"/>
      <p:bldP spid="1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240813" y="263287"/>
            <a:ext cx="6487325" cy="8756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et aussi doit satisfaire les besoins non fonctionnels (restrictions ou contraintes ) suivants :</a:t>
            </a:r>
            <a:endParaRPr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dirty="0"/>
          </a:p>
        </p:txBody>
      </p:sp>
      <p:sp>
        <p:nvSpPr>
          <p:cNvPr id="64" name="Google Shape;288;p31">
            <a:extLst>
              <a:ext uri="{FF2B5EF4-FFF2-40B4-BE49-F238E27FC236}">
                <a16:creationId xmlns:a16="http://schemas.microsoft.com/office/drawing/2014/main" id="{FF936FFA-E8D5-41D9-9B35-10DACC2A0F14}"/>
              </a:ext>
            </a:extLst>
          </p:cNvPr>
          <p:cNvSpPr txBox="1">
            <a:spLocks noGrp="1"/>
          </p:cNvSpPr>
          <p:nvPr>
            <p:ph type="body" idx="1"/>
          </p:nvPr>
        </p:nvSpPr>
        <p:spPr>
          <a:xfrm>
            <a:off x="1401807" y="1983220"/>
            <a:ext cx="2419800" cy="97682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FR" sz="1600" b="1" dirty="0"/>
              <a:t>Le code</a:t>
            </a:r>
            <a:r>
              <a:rPr lang="fr-FR" sz="1200" dirty="0"/>
              <a:t> </a:t>
            </a:r>
            <a:r>
              <a:rPr lang="fr-FR" sz="1400" dirty="0"/>
              <a:t>doit être clair pour permettre des futures évolutions ou améliorations.</a:t>
            </a:r>
            <a:endParaRPr sz="1400" dirty="0"/>
          </a:p>
        </p:txBody>
      </p:sp>
      <p:sp>
        <p:nvSpPr>
          <p:cNvPr id="187" name="Google Shape;288;p31">
            <a:extLst>
              <a:ext uri="{FF2B5EF4-FFF2-40B4-BE49-F238E27FC236}">
                <a16:creationId xmlns:a16="http://schemas.microsoft.com/office/drawing/2014/main" id="{F18D8B45-C67E-402A-B999-32DADA6E2613}"/>
              </a:ext>
            </a:extLst>
          </p:cNvPr>
          <p:cNvSpPr txBox="1">
            <a:spLocks/>
          </p:cNvSpPr>
          <p:nvPr/>
        </p:nvSpPr>
        <p:spPr>
          <a:xfrm>
            <a:off x="5146473" y="2023874"/>
            <a:ext cx="2217081" cy="976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fr-FR" sz="1600" b="1" dirty="0"/>
              <a:t>La plateforme </a:t>
            </a:r>
            <a:r>
              <a:rPr lang="fr-FR" sz="1400" dirty="0"/>
              <a:t>doit être portable, extensible, réutilisable.</a:t>
            </a:r>
          </a:p>
        </p:txBody>
      </p:sp>
      <p:pic>
        <p:nvPicPr>
          <p:cNvPr id="8" name="Image 7">
            <a:extLst>
              <a:ext uri="{FF2B5EF4-FFF2-40B4-BE49-F238E27FC236}">
                <a16:creationId xmlns:a16="http://schemas.microsoft.com/office/drawing/2014/main" id="{7DDCB025-1417-4D7F-AB05-35CFBB0C3B99}"/>
              </a:ext>
            </a:extLst>
          </p:cNvPr>
          <p:cNvPicPr>
            <a:picLocks noChangeAspect="1"/>
          </p:cNvPicPr>
          <p:nvPr/>
        </p:nvPicPr>
        <p:blipFill>
          <a:blip r:embed="rId3"/>
          <a:stretch>
            <a:fillRect/>
          </a:stretch>
        </p:blipFill>
        <p:spPr>
          <a:xfrm>
            <a:off x="5306153" y="1552725"/>
            <a:ext cx="476253" cy="476253"/>
          </a:xfrm>
          <a:prstGeom prst="rect">
            <a:avLst/>
          </a:prstGeom>
        </p:spPr>
      </p:pic>
      <p:sp>
        <p:nvSpPr>
          <p:cNvPr id="188" name="Google Shape;288;p31">
            <a:extLst>
              <a:ext uri="{FF2B5EF4-FFF2-40B4-BE49-F238E27FC236}">
                <a16:creationId xmlns:a16="http://schemas.microsoft.com/office/drawing/2014/main" id="{8096230B-62C4-46D2-95C9-17BC7187E09E}"/>
              </a:ext>
            </a:extLst>
          </p:cNvPr>
          <p:cNvSpPr txBox="1">
            <a:spLocks/>
          </p:cNvSpPr>
          <p:nvPr/>
        </p:nvSpPr>
        <p:spPr>
          <a:xfrm>
            <a:off x="1401807" y="3757937"/>
            <a:ext cx="2419800" cy="976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fr-FR" sz="1600" b="1" dirty="0"/>
              <a:t>La plateforme </a:t>
            </a:r>
            <a:r>
              <a:rPr lang="fr-FR" sz="1400" dirty="0"/>
              <a:t>offre une interface facile à utiliser.</a:t>
            </a:r>
          </a:p>
        </p:txBody>
      </p:sp>
      <p:sp>
        <p:nvSpPr>
          <p:cNvPr id="191" name="Google Shape;288;p31">
            <a:extLst>
              <a:ext uri="{FF2B5EF4-FFF2-40B4-BE49-F238E27FC236}">
                <a16:creationId xmlns:a16="http://schemas.microsoft.com/office/drawing/2014/main" id="{9AF3AEAF-5CC7-4766-B7AA-6A2D32501D6F}"/>
              </a:ext>
            </a:extLst>
          </p:cNvPr>
          <p:cNvSpPr txBox="1">
            <a:spLocks/>
          </p:cNvSpPr>
          <p:nvPr/>
        </p:nvSpPr>
        <p:spPr>
          <a:xfrm>
            <a:off x="5152622" y="3747725"/>
            <a:ext cx="3151032" cy="11324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accent4"/>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fr-FR" sz="1600" b="1" dirty="0"/>
              <a:t>La plateforme </a:t>
            </a:r>
            <a:r>
              <a:rPr lang="fr-FR" sz="1400" dirty="0"/>
              <a:t>doit fournir un accès rapide aux informations, et doit faire la mise à jour en temps réel.</a:t>
            </a:r>
          </a:p>
        </p:txBody>
      </p:sp>
      <p:pic>
        <p:nvPicPr>
          <p:cNvPr id="10" name="Image 9">
            <a:extLst>
              <a:ext uri="{FF2B5EF4-FFF2-40B4-BE49-F238E27FC236}">
                <a16:creationId xmlns:a16="http://schemas.microsoft.com/office/drawing/2014/main" id="{A21F240A-0992-4C3E-9E80-B98042467646}"/>
              </a:ext>
            </a:extLst>
          </p:cNvPr>
          <p:cNvPicPr>
            <a:picLocks noChangeAspect="1"/>
          </p:cNvPicPr>
          <p:nvPr/>
        </p:nvPicPr>
        <p:blipFill>
          <a:blip r:embed="rId4"/>
          <a:stretch>
            <a:fillRect/>
          </a:stretch>
        </p:blipFill>
        <p:spPr>
          <a:xfrm>
            <a:off x="1497933" y="3327833"/>
            <a:ext cx="481357" cy="481357"/>
          </a:xfrm>
          <a:prstGeom prst="rect">
            <a:avLst/>
          </a:prstGeom>
        </p:spPr>
      </p:pic>
      <p:pic>
        <p:nvPicPr>
          <p:cNvPr id="12" name="Image 11">
            <a:extLst>
              <a:ext uri="{FF2B5EF4-FFF2-40B4-BE49-F238E27FC236}">
                <a16:creationId xmlns:a16="http://schemas.microsoft.com/office/drawing/2014/main" id="{41B829DA-B903-4E08-BBD3-C742B56F83F3}"/>
              </a:ext>
            </a:extLst>
          </p:cNvPr>
          <p:cNvPicPr>
            <a:picLocks noChangeAspect="1"/>
          </p:cNvPicPr>
          <p:nvPr/>
        </p:nvPicPr>
        <p:blipFill>
          <a:blip r:embed="rId5"/>
          <a:stretch>
            <a:fillRect/>
          </a:stretch>
        </p:blipFill>
        <p:spPr>
          <a:xfrm>
            <a:off x="5164629" y="3332939"/>
            <a:ext cx="476250" cy="476250"/>
          </a:xfrm>
          <a:prstGeom prst="rect">
            <a:avLst/>
          </a:prstGeom>
        </p:spPr>
      </p:pic>
      <p:pic>
        <p:nvPicPr>
          <p:cNvPr id="14" name="Image 13">
            <a:extLst>
              <a:ext uri="{FF2B5EF4-FFF2-40B4-BE49-F238E27FC236}">
                <a16:creationId xmlns:a16="http://schemas.microsoft.com/office/drawing/2014/main" id="{CF684585-C66F-4225-801C-9D6763A55495}"/>
              </a:ext>
            </a:extLst>
          </p:cNvPr>
          <p:cNvPicPr>
            <a:picLocks noChangeAspect="1"/>
          </p:cNvPicPr>
          <p:nvPr/>
        </p:nvPicPr>
        <p:blipFill>
          <a:blip r:embed="rId6"/>
          <a:stretch>
            <a:fillRect/>
          </a:stretch>
        </p:blipFill>
        <p:spPr>
          <a:xfrm>
            <a:off x="1401807" y="1506737"/>
            <a:ext cx="476253" cy="476253"/>
          </a:xfrm>
          <a:prstGeom prst="rect">
            <a:avLst/>
          </a:prstGeom>
        </p:spPr>
      </p:pic>
    </p:spTree>
    <p:extLst>
      <p:ext uri="{BB962C8B-B14F-4D97-AF65-F5344CB8AC3E}">
        <p14:creationId xmlns:p14="http://schemas.microsoft.com/office/powerpoint/2010/main" val="31162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4">
                                            <p:txEl>
                                              <p:pRg st="0" end="0"/>
                                            </p:txEl>
                                          </p:spTgt>
                                        </p:tgtEl>
                                        <p:attrNameLst>
                                          <p:attrName>style.visibility</p:attrName>
                                        </p:attrNameLst>
                                      </p:cBhvr>
                                      <p:to>
                                        <p:strVal val="visible"/>
                                      </p:to>
                                    </p:set>
                                    <p:animEffect transition="in" filter="fade">
                                      <p:cBhvr>
                                        <p:cTn id="19" dur="500"/>
                                        <p:tgtEl>
                                          <p:spTgt spid="6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7"/>
                                        </p:tgtEl>
                                        <p:attrNameLst>
                                          <p:attrName>style.visibility</p:attrName>
                                        </p:attrNameLst>
                                      </p:cBhvr>
                                      <p:to>
                                        <p:strVal val="visible"/>
                                      </p:to>
                                    </p:set>
                                    <p:animEffect transition="in" filter="fade">
                                      <p:cBhvr>
                                        <p:cTn id="29" dur="500"/>
                                        <p:tgtEl>
                                          <p:spTgt spid="18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500"/>
                                        <p:tgtEl>
                                          <p:spTgt spid="1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1"/>
                                        </p:tgtEl>
                                        <p:attrNameLst>
                                          <p:attrName>style.visibility</p:attrName>
                                        </p:attrNameLst>
                                      </p:cBhvr>
                                      <p:to>
                                        <p:strVal val="visible"/>
                                      </p:to>
                                    </p:set>
                                    <p:animEffect transition="in" filter="fade">
                                      <p:cBhvr>
                                        <p:cTn id="4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64" grpId="0" build="p"/>
      <p:bldP spid="187" grpId="0"/>
      <p:bldP spid="188" grpId="0"/>
      <p:bldP spid="19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26002" y="1274847"/>
            <a:ext cx="638554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endParaRPr sz="6000" dirty="0">
              <a:solidFill>
                <a:schemeClr val="accent4"/>
              </a:solidFill>
            </a:endParaRPr>
          </a:p>
          <a:p>
            <a:pPr marL="0" lvl="0" indent="0" algn="l" rtl="0">
              <a:spcBef>
                <a:spcPts val="0"/>
              </a:spcBef>
              <a:spcAft>
                <a:spcPts val="0"/>
              </a:spcAft>
              <a:buNone/>
            </a:pPr>
            <a:r>
              <a:rPr lang="fr-MA" sz="3600" dirty="0"/>
              <a:t>Modélisation conceptuelle</a:t>
            </a:r>
          </a:p>
        </p:txBody>
      </p:sp>
      <p:sp>
        <p:nvSpPr>
          <p:cNvPr id="98" name="Google Shape;98;p15"/>
          <p:cNvSpPr txBox="1">
            <a:spLocks noGrp="1"/>
          </p:cNvSpPr>
          <p:nvPr>
            <p:ph type="subTitle" idx="1"/>
          </p:nvPr>
        </p:nvSpPr>
        <p:spPr>
          <a:xfrm>
            <a:off x="2315818" y="2434647"/>
            <a:ext cx="5138530" cy="1823389"/>
          </a:xfrm>
          <a:prstGeom prst="rect">
            <a:avLst/>
          </a:prstGeom>
        </p:spPr>
        <p:txBody>
          <a:bodyPr spcFirstLastPara="1" wrap="square" lIns="91425" tIns="91425" rIns="91425" bIns="91425" anchor="t" anchorCtr="0">
            <a:noAutofit/>
          </a:bodyPr>
          <a:lstStyle/>
          <a:p>
            <a:pPr marL="0" indent="0">
              <a:spcBef>
                <a:spcPts val="600"/>
              </a:spcBef>
              <a:spcAft>
                <a:spcPts val="600"/>
              </a:spcAft>
            </a:pPr>
            <a:r>
              <a:rPr lang="fr-FR" dirty="0">
                <a:latin typeface="Source Sans Pro"/>
                <a:ea typeface="Source Sans Pro"/>
                <a:cs typeface="Source Sans Pro"/>
                <a:sym typeface="Source Sans Pro"/>
              </a:rPr>
              <a:t>Diagramme de cas d’utilisation ,diagramme de séquence et de classes</a:t>
            </a:r>
            <a:endParaRPr lang="fr-MA" dirty="0">
              <a:latin typeface="Source Sans Pro"/>
              <a:ea typeface="Source Sans Pro"/>
              <a:cs typeface="Source Sans Pro"/>
              <a:sym typeface="Source Sans Pro"/>
            </a:endParaRP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197493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a:spLocks noGrp="1"/>
          </p:cNvSpPr>
          <p:nvPr>
            <p:ph type="title"/>
          </p:nvPr>
        </p:nvSpPr>
        <p:spPr>
          <a:xfrm>
            <a:off x="478367" y="134253"/>
            <a:ext cx="6206321" cy="6311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MA" sz="2000" dirty="0"/>
              <a:t>Diagramme de cas d’utilisation « globale »</a:t>
            </a:r>
            <a:endParaRPr lang="fr-FR" dirty="0"/>
          </a:p>
        </p:txBody>
      </p:sp>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dirty="0"/>
          </a:p>
        </p:txBody>
      </p:sp>
      <p:pic>
        <p:nvPicPr>
          <p:cNvPr id="64" name="Image 63">
            <a:extLst>
              <a:ext uri="{FF2B5EF4-FFF2-40B4-BE49-F238E27FC236}">
                <a16:creationId xmlns:a16="http://schemas.microsoft.com/office/drawing/2014/main" id="{6317AF45-EC11-4B98-9A4A-6E480155F0BB}"/>
              </a:ext>
            </a:extLst>
          </p:cNvPr>
          <p:cNvPicPr>
            <a:picLocks noChangeAspect="1"/>
          </p:cNvPicPr>
          <p:nvPr/>
        </p:nvPicPr>
        <p:blipFill>
          <a:blip r:embed="rId3"/>
          <a:stretch>
            <a:fillRect/>
          </a:stretch>
        </p:blipFill>
        <p:spPr>
          <a:xfrm>
            <a:off x="2119531" y="912962"/>
            <a:ext cx="4698713" cy="3930948"/>
          </a:xfrm>
          <a:prstGeom prst="rect">
            <a:avLst/>
          </a:prstGeom>
        </p:spPr>
      </p:pic>
    </p:spTree>
    <p:extLst>
      <p:ext uri="{BB962C8B-B14F-4D97-AF65-F5344CB8AC3E}">
        <p14:creationId xmlns:p14="http://schemas.microsoft.com/office/powerpoint/2010/main" val="396978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dirty="0"/>
          </a:p>
        </p:txBody>
      </p:sp>
      <p:sp>
        <p:nvSpPr>
          <p:cNvPr id="7" name="Google Shape;97;p15">
            <a:extLst>
              <a:ext uri="{FF2B5EF4-FFF2-40B4-BE49-F238E27FC236}">
                <a16:creationId xmlns:a16="http://schemas.microsoft.com/office/drawing/2014/main" id="{14A9FBFD-A132-4C8A-8724-A206E565FC3B}"/>
              </a:ext>
            </a:extLst>
          </p:cNvPr>
          <p:cNvSpPr txBox="1">
            <a:spLocks/>
          </p:cNvSpPr>
          <p:nvPr/>
        </p:nvSpPr>
        <p:spPr>
          <a:xfrm>
            <a:off x="570641" y="180409"/>
            <a:ext cx="5404584" cy="5680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MA" dirty="0"/>
              <a:t>Diagramme de séquence « connexion »</a:t>
            </a:r>
          </a:p>
        </p:txBody>
      </p:sp>
      <p:pic>
        <p:nvPicPr>
          <p:cNvPr id="3" name="Image 2">
            <a:extLst>
              <a:ext uri="{FF2B5EF4-FFF2-40B4-BE49-F238E27FC236}">
                <a16:creationId xmlns:a16="http://schemas.microsoft.com/office/drawing/2014/main" id="{2B1384D1-0A43-4A2B-A43C-FC1002045AE0}"/>
              </a:ext>
            </a:extLst>
          </p:cNvPr>
          <p:cNvPicPr>
            <a:picLocks noChangeAspect="1"/>
          </p:cNvPicPr>
          <p:nvPr/>
        </p:nvPicPr>
        <p:blipFill>
          <a:blip r:embed="rId3"/>
          <a:stretch>
            <a:fillRect/>
          </a:stretch>
        </p:blipFill>
        <p:spPr>
          <a:xfrm>
            <a:off x="862012" y="930326"/>
            <a:ext cx="7419975" cy="3819525"/>
          </a:xfrm>
          <a:prstGeom prst="rect">
            <a:avLst/>
          </a:prstGeom>
        </p:spPr>
      </p:pic>
    </p:spTree>
    <p:extLst>
      <p:ext uri="{BB962C8B-B14F-4D97-AF65-F5344CB8AC3E}">
        <p14:creationId xmlns:p14="http://schemas.microsoft.com/office/powerpoint/2010/main" val="42799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03215" y="118334"/>
            <a:ext cx="2398114"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Indroduction</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5" name="Google Shape;117;p18">
            <a:extLst>
              <a:ext uri="{FF2B5EF4-FFF2-40B4-BE49-F238E27FC236}">
                <a16:creationId xmlns:a16="http://schemas.microsoft.com/office/drawing/2014/main" id="{463F187D-9EA4-4D80-8BA0-E427F40D22F3}"/>
              </a:ext>
            </a:extLst>
          </p:cNvPr>
          <p:cNvSpPr/>
          <p:nvPr/>
        </p:nvSpPr>
        <p:spPr>
          <a:xfrm>
            <a:off x="6388245" y="801542"/>
            <a:ext cx="1335746" cy="1312752"/>
          </a:xfrm>
          <a:prstGeom prst="ellipse">
            <a:avLst/>
          </a:prstGeom>
          <a:noFill/>
          <a:ln w="9525" cap="flat" cmpd="sng">
            <a:solidFill>
              <a:schemeClr val="bg1">
                <a:lumMod val="65000"/>
              </a:schemeClr>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 name="Google Shape;120;p18">
            <a:extLst>
              <a:ext uri="{FF2B5EF4-FFF2-40B4-BE49-F238E27FC236}">
                <a16:creationId xmlns:a16="http://schemas.microsoft.com/office/drawing/2014/main" id="{4CECA884-3113-4E99-B1E8-0AFD48C38D5B}"/>
              </a:ext>
            </a:extLst>
          </p:cNvPr>
          <p:cNvCxnSpPr>
            <a:cxnSpLocks/>
            <a:stCxn id="5" idx="0"/>
          </p:cNvCxnSpPr>
          <p:nvPr/>
        </p:nvCxnSpPr>
        <p:spPr>
          <a:xfrm flipV="1">
            <a:off x="7056118" y="308120"/>
            <a:ext cx="388174" cy="49342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7" name="Google Shape;121;p18">
            <a:extLst>
              <a:ext uri="{FF2B5EF4-FFF2-40B4-BE49-F238E27FC236}">
                <a16:creationId xmlns:a16="http://schemas.microsoft.com/office/drawing/2014/main" id="{4A0946B1-3470-463B-B0C1-79DE1ED942A9}"/>
              </a:ext>
            </a:extLst>
          </p:cNvPr>
          <p:cNvCxnSpPr>
            <a:cxnSpLocks/>
            <a:endCxn id="5" idx="6"/>
          </p:cNvCxnSpPr>
          <p:nvPr/>
        </p:nvCxnSpPr>
        <p:spPr>
          <a:xfrm flipH="1">
            <a:off x="7723991" y="901942"/>
            <a:ext cx="1118796" cy="555976"/>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8" name="Google Shape;122;p18">
            <a:extLst>
              <a:ext uri="{FF2B5EF4-FFF2-40B4-BE49-F238E27FC236}">
                <a16:creationId xmlns:a16="http://schemas.microsoft.com/office/drawing/2014/main" id="{5E64F716-E7AE-40BC-9A1D-482B32A00A6C}"/>
              </a:ext>
            </a:extLst>
          </p:cNvPr>
          <p:cNvCxnSpPr>
            <a:cxnSpLocks/>
            <a:endCxn id="5" idx="7"/>
          </p:cNvCxnSpPr>
          <p:nvPr/>
        </p:nvCxnSpPr>
        <p:spPr>
          <a:xfrm flipH="1">
            <a:off x="7528376" y="118334"/>
            <a:ext cx="1424708" cy="875456"/>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32" name="Google Shape;111;p17">
            <a:extLst>
              <a:ext uri="{FF2B5EF4-FFF2-40B4-BE49-F238E27FC236}">
                <a16:creationId xmlns:a16="http://schemas.microsoft.com/office/drawing/2014/main" id="{F0CE068D-A5BF-4379-83A2-81B3254710BC}"/>
              </a:ext>
            </a:extLst>
          </p:cNvPr>
          <p:cNvSpPr txBox="1">
            <a:spLocks noGrp="1"/>
          </p:cNvSpPr>
          <p:nvPr>
            <p:ph type="body" idx="1"/>
          </p:nvPr>
        </p:nvSpPr>
        <p:spPr>
          <a:xfrm>
            <a:off x="952458" y="789084"/>
            <a:ext cx="5090215" cy="3815297"/>
          </a:xfrm>
          <a:prstGeom prst="rect">
            <a:avLst/>
          </a:prstGeom>
        </p:spPr>
        <p:txBody>
          <a:bodyPr spcFirstLastPara="1" wrap="square" lIns="91425" tIns="91425" rIns="91425" bIns="91425" anchor="t" anchorCtr="0">
            <a:noAutofit/>
          </a:bodyPr>
          <a:lstStyle/>
          <a:p>
            <a:pPr marL="101600" indent="0">
              <a:buClr>
                <a:schemeClr val="tx1">
                  <a:lumMod val="25000"/>
                  <a:lumOff val="75000"/>
                </a:schemeClr>
              </a:buClr>
              <a:buNone/>
            </a:pPr>
            <a:r>
              <a:rPr lang="fr-FR" sz="1600" dirty="0">
                <a:solidFill>
                  <a:schemeClr val="tx2">
                    <a:lumMod val="25000"/>
                  </a:schemeClr>
                </a:solidFill>
              </a:rPr>
              <a:t>Avec la pandémie de Corona Virus, toutes les écoles et les universités sont désormais Fermés, afin de lutter la propagation de cette pandémie. Mais comment continuer à étudier lorsque l’on reste chez nous ?</a:t>
            </a:r>
          </a:p>
          <a:p>
            <a:pPr marL="101600" indent="0">
              <a:buClr>
                <a:schemeClr val="tx1">
                  <a:lumMod val="25000"/>
                  <a:lumOff val="75000"/>
                </a:schemeClr>
              </a:buClr>
              <a:buNone/>
            </a:pPr>
            <a:r>
              <a:rPr lang="fr-FR" sz="1600" dirty="0">
                <a:solidFill>
                  <a:schemeClr val="tx2">
                    <a:lumMod val="25000"/>
                  </a:schemeClr>
                </a:solidFill>
              </a:rPr>
              <a:t>Les établissements, les professeurs font tout leur possible pour faciliter et suivre nos cours, la majorité des professeurs proposent des moyens pour continuer de suivre leurs cours :</a:t>
            </a:r>
          </a:p>
          <a:p>
            <a:pPr>
              <a:buClr>
                <a:schemeClr val="tx1">
                  <a:lumMod val="75000"/>
                  <a:lumOff val="25000"/>
                </a:schemeClr>
              </a:buClr>
            </a:pPr>
            <a:r>
              <a:rPr lang="fr-FR" sz="1600" dirty="0">
                <a:solidFill>
                  <a:schemeClr val="accent3"/>
                </a:solidFill>
              </a:rPr>
              <a:t>En nous envoyant les cours, les exercices, le tout par mail.</a:t>
            </a:r>
          </a:p>
          <a:p>
            <a:pPr>
              <a:buClr>
                <a:schemeClr val="tx1">
                  <a:lumMod val="75000"/>
                  <a:lumOff val="25000"/>
                </a:schemeClr>
              </a:buClr>
            </a:pPr>
            <a:r>
              <a:rPr lang="fr-FR" sz="1600" dirty="0">
                <a:solidFill>
                  <a:schemeClr val="accent3"/>
                </a:solidFill>
              </a:rPr>
              <a:t>Ils ont utilisé des nouvelles technologies comme la plateforme Google meet, Facebook live et WhatsApp…</a:t>
            </a:r>
          </a:p>
        </p:txBody>
      </p:sp>
      <p:pic>
        <p:nvPicPr>
          <p:cNvPr id="34" name="Image 33">
            <a:extLst>
              <a:ext uri="{FF2B5EF4-FFF2-40B4-BE49-F238E27FC236}">
                <a16:creationId xmlns:a16="http://schemas.microsoft.com/office/drawing/2014/main" id="{EF7557F3-C8EF-4CAB-B6A4-1CAC34850141}"/>
              </a:ext>
            </a:extLst>
          </p:cNvPr>
          <p:cNvPicPr>
            <a:picLocks noChangeAspect="1"/>
          </p:cNvPicPr>
          <p:nvPr/>
        </p:nvPicPr>
        <p:blipFill>
          <a:blip r:embed="rId3"/>
          <a:stretch>
            <a:fillRect/>
          </a:stretch>
        </p:blipFill>
        <p:spPr>
          <a:xfrm>
            <a:off x="6443483" y="837681"/>
            <a:ext cx="1255292" cy="12552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 2">
            <a:extLst>
              <a:ext uri="{FF2B5EF4-FFF2-40B4-BE49-F238E27FC236}">
                <a16:creationId xmlns:a16="http://schemas.microsoft.com/office/drawing/2014/main" id="{F2D3CD69-211A-4E35-B6EB-F81D41C2B886}"/>
              </a:ext>
            </a:extLst>
          </p:cNvPr>
          <p:cNvPicPr>
            <a:picLocks noChangeAspect="1"/>
          </p:cNvPicPr>
          <p:nvPr/>
        </p:nvPicPr>
        <p:blipFill>
          <a:blip r:embed="rId4"/>
          <a:stretch>
            <a:fillRect/>
          </a:stretch>
        </p:blipFill>
        <p:spPr>
          <a:xfrm>
            <a:off x="6121101" y="2241526"/>
            <a:ext cx="2831983" cy="2508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fade">
                                      <p:cBhvr>
                                        <p:cTn id="19" dur="500"/>
                                        <p:tgtEl>
                                          <p:spTgt spid="3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xEl>
                                              <p:pRg st="1" end="1"/>
                                            </p:txEl>
                                          </p:spTgt>
                                        </p:tgtEl>
                                        <p:attrNameLst>
                                          <p:attrName>style.visibility</p:attrName>
                                        </p:attrNameLst>
                                      </p:cBhvr>
                                      <p:to>
                                        <p:strVal val="visible"/>
                                      </p:to>
                                    </p:set>
                                    <p:animEffect transition="in" filter="fade">
                                      <p:cBhvr>
                                        <p:cTn id="24" dur="500"/>
                                        <p:tgtEl>
                                          <p:spTgt spid="3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xEl>
                                              <p:pRg st="2" end="2"/>
                                            </p:txEl>
                                          </p:spTgt>
                                        </p:tgtEl>
                                        <p:attrNameLst>
                                          <p:attrName>style.visibility</p:attrName>
                                        </p:attrNameLst>
                                      </p:cBhvr>
                                      <p:to>
                                        <p:strVal val="visible"/>
                                      </p:to>
                                    </p:set>
                                    <p:animEffect transition="in" filter="fade">
                                      <p:cBhvr>
                                        <p:cTn id="29" dur="500"/>
                                        <p:tgtEl>
                                          <p:spTgt spid="3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2">
                                            <p:txEl>
                                              <p:pRg st="3" end="3"/>
                                            </p:txEl>
                                          </p:spTgt>
                                        </p:tgtEl>
                                        <p:attrNameLst>
                                          <p:attrName>style.visibility</p:attrName>
                                        </p:attrNameLst>
                                      </p:cBhvr>
                                      <p:to>
                                        <p:strVal val="visible"/>
                                      </p:to>
                                    </p:set>
                                    <p:animEffect transition="in" filter="fade">
                                      <p:cBhvr>
                                        <p:cTn id="34" dur="500"/>
                                        <p:tgtEl>
                                          <p:spTgt spid="32">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338" name="Google Shape;338;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7" name="Google Shape;97;p15">
            <a:extLst>
              <a:ext uri="{FF2B5EF4-FFF2-40B4-BE49-F238E27FC236}">
                <a16:creationId xmlns:a16="http://schemas.microsoft.com/office/drawing/2014/main" id="{C35EDB3A-2835-4873-8BEA-EBA4E5DBFDAA}"/>
              </a:ext>
            </a:extLst>
          </p:cNvPr>
          <p:cNvSpPr txBox="1">
            <a:spLocks/>
          </p:cNvSpPr>
          <p:nvPr/>
        </p:nvSpPr>
        <p:spPr>
          <a:xfrm>
            <a:off x="848937" y="71079"/>
            <a:ext cx="5404584" cy="5680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fr-MA" dirty="0"/>
              <a:t>Diagramme de classe</a:t>
            </a:r>
          </a:p>
        </p:txBody>
      </p:sp>
      <p:pic>
        <p:nvPicPr>
          <p:cNvPr id="8" name="Image 7">
            <a:extLst>
              <a:ext uri="{FF2B5EF4-FFF2-40B4-BE49-F238E27FC236}">
                <a16:creationId xmlns:a16="http://schemas.microsoft.com/office/drawing/2014/main" id="{8A0E0C78-F44C-4AC4-8B7D-F3154313F723}"/>
              </a:ext>
            </a:extLst>
          </p:cNvPr>
          <p:cNvPicPr/>
          <p:nvPr/>
        </p:nvPicPr>
        <p:blipFill>
          <a:blip r:embed="rId3"/>
          <a:stretch>
            <a:fillRect/>
          </a:stretch>
        </p:blipFill>
        <p:spPr>
          <a:xfrm>
            <a:off x="1366630" y="779331"/>
            <a:ext cx="6410739" cy="4293090"/>
          </a:xfrm>
          <a:prstGeom prst="rect">
            <a:avLst/>
          </a:prstGeom>
        </p:spPr>
      </p:pic>
    </p:spTree>
    <p:extLst>
      <p:ext uri="{BB962C8B-B14F-4D97-AF65-F5344CB8AC3E}">
        <p14:creationId xmlns:p14="http://schemas.microsoft.com/office/powerpoint/2010/main" val="26309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026438" y="1508801"/>
            <a:ext cx="731222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endParaRPr sz="6000" dirty="0">
              <a:solidFill>
                <a:schemeClr val="accent4"/>
              </a:solidFill>
            </a:endParaRPr>
          </a:p>
          <a:p>
            <a:pPr marL="0" lvl="0" indent="0" algn="l" rtl="0">
              <a:spcBef>
                <a:spcPts val="0"/>
              </a:spcBef>
              <a:spcAft>
                <a:spcPts val="0"/>
              </a:spcAft>
              <a:buNone/>
            </a:pPr>
            <a:r>
              <a:rPr lang="fr-MA" dirty="0"/>
              <a:t>Réalisation</a:t>
            </a:r>
          </a:p>
        </p:txBody>
      </p:sp>
      <p:sp>
        <p:nvSpPr>
          <p:cNvPr id="98" name="Google Shape;98;p15"/>
          <p:cNvSpPr txBox="1">
            <a:spLocks noGrp="1"/>
          </p:cNvSpPr>
          <p:nvPr>
            <p:ph type="subTitle" idx="1"/>
          </p:nvPr>
        </p:nvSpPr>
        <p:spPr>
          <a:xfrm>
            <a:off x="3253074" y="2668601"/>
            <a:ext cx="3174565" cy="7848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None/>
            </a:pPr>
            <a:r>
              <a:rPr lang="en" dirty="0"/>
              <a:t>Outils et interfaces</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dirty="0"/>
          </a:p>
        </p:txBody>
      </p:sp>
    </p:spTree>
    <p:extLst>
      <p:ext uri="{BB962C8B-B14F-4D97-AF65-F5344CB8AC3E}">
        <p14:creationId xmlns:p14="http://schemas.microsoft.com/office/powerpoint/2010/main" val="29928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1049577" cy="4677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Outils</a:t>
            </a:r>
            <a:endParaRPr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3" name="Espace réservé du texte 2">
            <a:extLst>
              <a:ext uri="{FF2B5EF4-FFF2-40B4-BE49-F238E27FC236}">
                <a16:creationId xmlns:a16="http://schemas.microsoft.com/office/drawing/2014/main" id="{E76DB1DD-05E8-4029-869A-D82904BE6256}"/>
              </a:ext>
            </a:extLst>
          </p:cNvPr>
          <p:cNvSpPr>
            <a:spLocks noGrp="1"/>
          </p:cNvSpPr>
          <p:nvPr>
            <p:ph type="body" idx="1"/>
          </p:nvPr>
        </p:nvSpPr>
        <p:spPr>
          <a:xfrm>
            <a:off x="1550056" y="729384"/>
            <a:ext cx="6807794" cy="860425"/>
          </a:xfrm>
        </p:spPr>
        <p:txBody>
          <a:bodyPr/>
          <a:lstStyle/>
          <a:p>
            <a:pPr marL="76200" indent="0">
              <a:buNone/>
            </a:pP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Eclipse</a:t>
            </a:r>
            <a:r>
              <a:rPr lang="fr-FR"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 un projet, décliné et organisé en un ensemble de sous-projets de développements logiciels, de la fondation Eclipse visant à développer un environnement de production de logiciels libre qui soit extensible, universel et polyvalent, en s'appuyant principalement sur Java.</a:t>
            </a:r>
            <a:endParaRPr lang="fr-FR" sz="12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7" name="Image 6">
            <a:extLst>
              <a:ext uri="{FF2B5EF4-FFF2-40B4-BE49-F238E27FC236}">
                <a16:creationId xmlns:a16="http://schemas.microsoft.com/office/drawing/2014/main" id="{58B0D283-D3FB-401C-93DB-27E3E44882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6151" y="938934"/>
            <a:ext cx="763905" cy="562552"/>
          </a:xfrm>
          <a:prstGeom prst="rect">
            <a:avLst/>
          </a:prstGeom>
          <a:noFill/>
          <a:ln>
            <a:noFill/>
          </a:ln>
        </p:spPr>
      </p:pic>
      <p:pic>
        <p:nvPicPr>
          <p:cNvPr id="8" name="Image 7">
            <a:extLst>
              <a:ext uri="{FF2B5EF4-FFF2-40B4-BE49-F238E27FC236}">
                <a16:creationId xmlns:a16="http://schemas.microsoft.com/office/drawing/2014/main" id="{4BB43517-341A-441D-BDEA-08363C7213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966" y="1848570"/>
            <a:ext cx="625090" cy="492267"/>
          </a:xfrm>
          <a:prstGeom prst="rect">
            <a:avLst/>
          </a:prstGeom>
          <a:noFill/>
          <a:ln>
            <a:noFill/>
          </a:ln>
        </p:spPr>
      </p:pic>
      <p:sp>
        <p:nvSpPr>
          <p:cNvPr id="10" name="ZoneTexte 9">
            <a:extLst>
              <a:ext uri="{FF2B5EF4-FFF2-40B4-BE49-F238E27FC236}">
                <a16:creationId xmlns:a16="http://schemas.microsoft.com/office/drawing/2014/main" id="{98E55F3B-5209-438A-B33C-EF33C1196144}"/>
              </a:ext>
            </a:extLst>
          </p:cNvPr>
          <p:cNvSpPr txBox="1"/>
          <p:nvPr/>
        </p:nvSpPr>
        <p:spPr>
          <a:xfrm>
            <a:off x="1550056" y="1720881"/>
            <a:ext cx="6854328" cy="844718"/>
          </a:xfrm>
          <a:prstGeom prst="rect">
            <a:avLst/>
          </a:prstGeom>
          <a:noFill/>
        </p:spPr>
        <p:txBody>
          <a:bodyPr wrap="square">
            <a:spAutoFit/>
          </a:bodyPr>
          <a:lstStyle/>
          <a:p>
            <a:pPr>
              <a:lnSpc>
                <a:spcPct val="125000"/>
              </a:lnSpc>
              <a:spcAft>
                <a:spcPts val="800"/>
              </a:spcAft>
            </a:pP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Java</a:t>
            </a:r>
            <a:r>
              <a:rPr lang="fr-FR"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 un langage de programmation informatique orienté objet. Java permet de développer des applications client-serveur. Côté client, les applets sont à l’origine de la notoriété du langage. C’est surtout côté serveur que Java s’est imposé dans le milieu de l’entreprise grâce aux servlets, et aux JSP</a:t>
            </a:r>
            <a:endParaRPr lang="fr-FR" sz="12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1" name="Image 10">
            <a:extLst>
              <a:ext uri="{FF2B5EF4-FFF2-40B4-BE49-F238E27FC236}">
                <a16:creationId xmlns:a16="http://schemas.microsoft.com/office/drawing/2014/main" id="{866E8FA5-8D6A-4D6D-ABEB-C5FBAB90227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613" y="2824360"/>
            <a:ext cx="807443" cy="562552"/>
          </a:xfrm>
          <a:prstGeom prst="rect">
            <a:avLst/>
          </a:prstGeom>
          <a:noFill/>
          <a:ln>
            <a:noFill/>
          </a:ln>
        </p:spPr>
      </p:pic>
      <p:sp>
        <p:nvSpPr>
          <p:cNvPr id="13" name="ZoneTexte 12">
            <a:extLst>
              <a:ext uri="{FF2B5EF4-FFF2-40B4-BE49-F238E27FC236}">
                <a16:creationId xmlns:a16="http://schemas.microsoft.com/office/drawing/2014/main" id="{CF3CFA9C-0595-483A-B66E-A577BB7382AF}"/>
              </a:ext>
            </a:extLst>
          </p:cNvPr>
          <p:cNvSpPr txBox="1"/>
          <p:nvPr/>
        </p:nvSpPr>
        <p:spPr>
          <a:xfrm>
            <a:off x="1550055" y="2696671"/>
            <a:ext cx="6851331" cy="844718"/>
          </a:xfrm>
          <a:prstGeom prst="rect">
            <a:avLst/>
          </a:prstGeom>
          <a:noFill/>
        </p:spPr>
        <p:txBody>
          <a:bodyPr wrap="square">
            <a:spAutoFit/>
          </a:bodyPr>
          <a:lstStyle/>
          <a:p>
            <a:pPr>
              <a:lnSpc>
                <a:spcPct val="125000"/>
              </a:lnSpc>
              <a:spcAft>
                <a:spcPts val="800"/>
              </a:spcAft>
            </a:pP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Apache</a:t>
            </a:r>
            <a:r>
              <a:rPr lang="fr-FR"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Tomcat est un conteneur libre de servlets et JSP Java EE. Issu du projet Jakarta, c'est un projet principal de l’Apache Software Foundation. Il implémente les spécifications des servlets et des JSP du Java Community </a:t>
            </a:r>
            <a:endParaRPr lang="fr-FR" sz="12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4" name="Image 13">
            <a:extLst>
              <a:ext uri="{FF2B5EF4-FFF2-40B4-BE49-F238E27FC236}">
                <a16:creationId xmlns:a16="http://schemas.microsoft.com/office/drawing/2014/main" id="{B4B60864-3777-40A5-B816-33CA1D6A247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613" y="3663711"/>
            <a:ext cx="807443" cy="562552"/>
          </a:xfrm>
          <a:prstGeom prst="rect">
            <a:avLst/>
          </a:prstGeom>
          <a:noFill/>
          <a:ln>
            <a:noFill/>
          </a:ln>
        </p:spPr>
      </p:pic>
      <p:sp>
        <p:nvSpPr>
          <p:cNvPr id="16" name="ZoneTexte 15">
            <a:extLst>
              <a:ext uri="{FF2B5EF4-FFF2-40B4-BE49-F238E27FC236}">
                <a16:creationId xmlns:a16="http://schemas.microsoft.com/office/drawing/2014/main" id="{0F47AD94-2550-4BC9-A2CC-330575602351}"/>
              </a:ext>
            </a:extLst>
          </p:cNvPr>
          <p:cNvSpPr txBox="1"/>
          <p:nvPr/>
        </p:nvSpPr>
        <p:spPr>
          <a:xfrm>
            <a:off x="1550054" y="3616259"/>
            <a:ext cx="6807795" cy="613886"/>
          </a:xfrm>
          <a:prstGeom prst="rect">
            <a:avLst/>
          </a:prstGeom>
          <a:noFill/>
        </p:spPr>
        <p:txBody>
          <a:bodyPr wrap="square">
            <a:spAutoFit/>
          </a:bodyPr>
          <a:lstStyle/>
          <a:p>
            <a:pPr>
              <a:lnSpc>
                <a:spcPct val="125000"/>
              </a:lnSpc>
              <a:spcAft>
                <a:spcPts val="800"/>
              </a:spcAft>
            </a:pP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MySQL</a:t>
            </a:r>
            <a:r>
              <a:rPr lang="fr-FR"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(My Structured Query Langage | Langage de requêtes structuré) est un système de gestion de bases de données relationnelles dédiées Open source. Il est très rapide,</a:t>
            </a:r>
            <a:r>
              <a:rPr lang="fr-FR" sz="1200" dirty="0">
                <a:effectLst/>
                <a:latin typeface="Calibri" panose="020F0502020204030204" pitchFamily="34" charset="0"/>
                <a:ea typeface="Times New Roman" panose="02020603050405020304" pitchFamily="18" charset="0"/>
                <a:cs typeface="Calibri" panose="020F0502020204030204" pitchFamily="34" charset="0"/>
              </a:rPr>
              <a:t> </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fiable et facile à utiliser et gratuit.</a:t>
            </a:r>
            <a:endParaRPr lang="fr-FR" sz="12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364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anim calcmode="lin" valueType="num">
                                      <p:cBhvr>
                                        <p:cTn id="8" dur="1000" fill="hold"/>
                                        <p:tgtEl>
                                          <p:spTgt spid="110"/>
                                        </p:tgtEl>
                                        <p:attrNameLst>
                                          <p:attrName>ppt_x</p:attrName>
                                        </p:attrNameLst>
                                      </p:cBhvr>
                                      <p:tavLst>
                                        <p:tav tm="0">
                                          <p:val>
                                            <p:strVal val="#ppt_x"/>
                                          </p:val>
                                        </p:tav>
                                        <p:tav tm="100000">
                                          <p:val>
                                            <p:strVal val="#ppt_x"/>
                                          </p:val>
                                        </p:tav>
                                      </p:tavLst>
                                    </p:anim>
                                    <p:anim calcmode="lin" valueType="num">
                                      <p:cBhvr>
                                        <p:cTn id="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3" grpId="0" build="p"/>
      <p:bldP spid="10" grpId="0"/>
      <p:bldP spid="13"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967939" y="727363"/>
            <a:ext cx="7710795" cy="3875117"/>
          </a:xfrm>
          <a:prstGeom prst="rect">
            <a:avLst/>
          </a:prstGeom>
        </p:spPr>
        <p:txBody>
          <a:bodyPr spcFirstLastPara="1" wrap="square" lIns="91425" tIns="91425" rIns="91425" bIns="91425" anchor="t" anchorCtr="0">
            <a:noAutofit/>
          </a:bodyPr>
          <a:lstStyle/>
          <a:p>
            <a:pPr marL="101600" indent="0" algn="just">
              <a:lnSpc>
                <a:spcPct val="105000"/>
              </a:lnSpc>
              <a:spcBef>
                <a:spcPts val="500"/>
              </a:spcBef>
              <a:spcAft>
                <a:spcPts val="500"/>
              </a:spcAft>
              <a:buNone/>
            </a:pPr>
            <a:r>
              <a:rPr lang="fr-FR" sz="1400" dirty="0">
                <a:solidFill>
                  <a:srgbClr val="212529"/>
                </a:solidFill>
                <a:effectLst/>
                <a:latin typeface="Verdana" panose="020B0604030504040204" pitchFamily="34" charset="0"/>
                <a:ea typeface="Times New Roman" panose="02020603050405020304" pitchFamily="18" charset="0"/>
                <a:cs typeface="Times New Roman" panose="02020603050405020304" pitchFamily="18" charset="0"/>
              </a:rPr>
              <a:t>Le Modèle-Vue-Contrôleur (MVC) est un pattern architectural qui sépare les données (le modèle), l'interface homme-machine (la vue) et la logique de contrôle (le contrôleur).</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101600" indent="0" algn="just">
              <a:lnSpc>
                <a:spcPct val="105000"/>
              </a:lnSpc>
              <a:spcBef>
                <a:spcPts val="500"/>
              </a:spcBef>
              <a:spcAft>
                <a:spcPts val="500"/>
              </a:spcAft>
              <a:buNone/>
            </a:pPr>
            <a:r>
              <a:rPr lang="fr-FR" sz="1400" dirty="0">
                <a:solidFill>
                  <a:srgbClr val="212529"/>
                </a:solidFill>
                <a:effectLst/>
                <a:latin typeface="Verdana" panose="020B0604030504040204" pitchFamily="34" charset="0"/>
                <a:ea typeface="Times New Roman" panose="02020603050405020304" pitchFamily="18" charset="0"/>
                <a:cs typeface="Times New Roman" panose="02020603050405020304" pitchFamily="18" charset="0"/>
              </a:rPr>
              <a:t>Ce modèle de conception impose donc une séparation en trois couches :</a:t>
            </a:r>
          </a:p>
          <a:p>
            <a:pPr>
              <a:buClr>
                <a:srgbClr val="00B050"/>
              </a:buClr>
            </a:pPr>
            <a:r>
              <a:rPr lang="fr-FR" sz="1600" b="1"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Le modèle : </a:t>
            </a:r>
            <a:r>
              <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Times New Roman" panose="02020603050405020304" pitchFamily="18" charset="0"/>
              </a:rPr>
              <a:t>il représente les données de l'application. Il définit aussi l'interaction avec la base de données et le traitement de ces données .</a:t>
            </a:r>
            <a:endPar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Arial" panose="020B0604020202020204" pitchFamily="34" charset="0"/>
            </a:endParaRPr>
          </a:p>
          <a:p>
            <a:pPr>
              <a:buClr>
                <a:srgbClr val="00B050"/>
              </a:buClr>
            </a:pPr>
            <a:r>
              <a:rPr lang="fr-FR" sz="1600" b="1"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La vue : </a:t>
            </a:r>
            <a:r>
              <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Times New Roman" panose="02020603050405020304" pitchFamily="18" charset="0"/>
              </a:rPr>
              <a:t>elle représente l'interface utilisateur, ce avec quoi il interagit. Elle n'effectue aucun traitement, elle se contente d'afficher les données que lui fournit le modèle. Il peut tout à fait y avoir plusieurs vues qui présentent les données d'un même modèle .</a:t>
            </a:r>
            <a:endPar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Arial" panose="020B0604020202020204" pitchFamily="34" charset="0"/>
            </a:endParaRPr>
          </a:p>
          <a:p>
            <a:pPr>
              <a:buClr>
                <a:srgbClr val="00B050"/>
              </a:buClr>
            </a:pPr>
            <a:r>
              <a:rPr lang="fr-FR" sz="1600" b="1"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Le contrôleur : </a:t>
            </a:r>
            <a:r>
              <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Times New Roman" panose="02020603050405020304" pitchFamily="18" charset="0"/>
              </a:rPr>
              <a:t>il gère l'interface entre le modèle et le client. Il va interpréter la requête de ce dernier pour lui envoyer la vue correspondante. Il effectue la synchronisation entre le modèle et les vues.</a:t>
            </a:r>
            <a:endParaRPr lang="fr-FR" sz="1600" dirty="0">
              <a:solidFill>
                <a:schemeClr val="tx1">
                  <a:lumMod val="50000"/>
                  <a:lumOff val="50000"/>
                </a:schemeClr>
              </a:solidFill>
              <a:effectLst/>
              <a:latin typeface="Source Sans Pro" panose="020B0503030403020204" pitchFamily="34" charset="0"/>
              <a:ea typeface="Source Sans Pro" panose="020B0503030403020204" pitchFamily="34" charset="0"/>
              <a:cs typeface="Arial" panose="020B0604020202020204" pitchFamily="34" charset="0"/>
            </a:endParaRPr>
          </a:p>
          <a:p>
            <a:pPr>
              <a:buClr>
                <a:srgbClr val="00B050"/>
              </a:buClr>
            </a:pPr>
            <a:endParaRPr lang="fr-FR"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3" name="Google Shape;133;p19"/>
          <p:cNvSpPr txBox="1">
            <a:spLocks noGrp="1"/>
          </p:cNvSpPr>
          <p:nvPr>
            <p:ph type="title"/>
          </p:nvPr>
        </p:nvSpPr>
        <p:spPr>
          <a:xfrm>
            <a:off x="590581" y="268288"/>
            <a:ext cx="7571700" cy="4590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 modèle MVC</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dirty="0"/>
          </a:p>
        </p:txBody>
      </p:sp>
    </p:spTree>
    <p:extLst>
      <p:ext uri="{BB962C8B-B14F-4D97-AF65-F5344CB8AC3E}">
        <p14:creationId xmlns:p14="http://schemas.microsoft.com/office/powerpoint/2010/main" val="25794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2">
                                            <p:txEl>
                                              <p:pRg st="0" end="0"/>
                                            </p:txEl>
                                          </p:spTgt>
                                        </p:tgtEl>
                                        <p:attrNameLst>
                                          <p:attrName>style.visibility</p:attrName>
                                        </p:attrNameLst>
                                      </p:cBhvr>
                                      <p:to>
                                        <p:strVal val="visible"/>
                                      </p:to>
                                    </p:set>
                                    <p:animEffect transition="in" filter="fade">
                                      <p:cBhvr>
                                        <p:cTn id="14" dur="500"/>
                                        <p:tgtEl>
                                          <p:spTgt spid="13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2">
                                            <p:txEl>
                                              <p:pRg st="1" end="1"/>
                                            </p:txEl>
                                          </p:spTgt>
                                        </p:tgtEl>
                                        <p:attrNameLst>
                                          <p:attrName>style.visibility</p:attrName>
                                        </p:attrNameLst>
                                      </p:cBhvr>
                                      <p:to>
                                        <p:strVal val="visible"/>
                                      </p:to>
                                    </p:set>
                                    <p:animEffect transition="in" filter="fade">
                                      <p:cBhvr>
                                        <p:cTn id="19" dur="500"/>
                                        <p:tgtEl>
                                          <p:spTgt spid="13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2">
                                            <p:txEl>
                                              <p:pRg st="2" end="2"/>
                                            </p:txEl>
                                          </p:spTgt>
                                        </p:tgtEl>
                                        <p:attrNameLst>
                                          <p:attrName>style.visibility</p:attrName>
                                        </p:attrNameLst>
                                      </p:cBhvr>
                                      <p:to>
                                        <p:strVal val="visible"/>
                                      </p:to>
                                    </p:set>
                                    <p:animEffect transition="in" filter="fade">
                                      <p:cBhvr>
                                        <p:cTn id="24" dur="500"/>
                                        <p:tgtEl>
                                          <p:spTgt spid="13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2">
                                            <p:txEl>
                                              <p:pRg st="3" end="3"/>
                                            </p:txEl>
                                          </p:spTgt>
                                        </p:tgtEl>
                                        <p:attrNameLst>
                                          <p:attrName>style.visibility</p:attrName>
                                        </p:attrNameLst>
                                      </p:cBhvr>
                                      <p:to>
                                        <p:strVal val="visible"/>
                                      </p:to>
                                    </p:set>
                                    <p:animEffect transition="in" filter="fade">
                                      <p:cBhvr>
                                        <p:cTn id="29" dur="500"/>
                                        <p:tgtEl>
                                          <p:spTgt spid="13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2">
                                            <p:txEl>
                                              <p:pRg st="4" end="4"/>
                                            </p:txEl>
                                          </p:spTgt>
                                        </p:tgtEl>
                                        <p:attrNameLst>
                                          <p:attrName>style.visibility</p:attrName>
                                        </p:attrNameLst>
                                      </p:cBhvr>
                                      <p:to>
                                        <p:strVal val="visible"/>
                                      </p:to>
                                    </p:set>
                                    <p:animEffect transition="in" filter="fade">
                                      <p:cBhvr>
                                        <p:cTn id="34" dur="500"/>
                                        <p:tgtEl>
                                          <p:spTgt spid="1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build="p"/>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787121" y="846182"/>
            <a:ext cx="6816313" cy="893618"/>
          </a:xfrm>
          <a:prstGeom prst="rect">
            <a:avLst/>
          </a:prstGeom>
        </p:spPr>
        <p:txBody>
          <a:bodyPr spcFirstLastPara="1" wrap="square" lIns="91425" tIns="91425" rIns="91425" bIns="91425" anchor="t" anchorCtr="0">
            <a:noAutofit/>
          </a:bodyPr>
          <a:lstStyle/>
          <a:p>
            <a:pPr marL="101600" indent="0">
              <a:buClr>
                <a:srgbClr val="00B050"/>
              </a:buClr>
              <a:buNone/>
            </a:pPr>
            <a:r>
              <a:rPr lang="fr-FR" sz="16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Dans le modèle MVC les objets de notre couche modèle directement en contact avec le système de stockage.</a:t>
            </a:r>
            <a:endParaRPr lang="fr-FR" sz="1600" dirty="0">
              <a:effectLst/>
              <a:latin typeface="Source Sans Pro" panose="020B0503030403020204" pitchFamily="34" charset="0"/>
              <a:ea typeface="Source Sans Pro" panose="020B0503030403020204" pitchFamily="34" charset="0"/>
              <a:cs typeface="Arial" panose="020B0604020202020204" pitchFamily="34" charset="0"/>
            </a:endParaRPr>
          </a:p>
          <a:p>
            <a:pPr marL="101600" indent="0">
              <a:buClr>
                <a:srgbClr val="00B050"/>
              </a:buClr>
              <a:buNone/>
            </a:pPr>
            <a:endParaRPr lang="fr-FR"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dirty="0"/>
          </a:p>
        </p:txBody>
      </p:sp>
      <p:pic>
        <p:nvPicPr>
          <p:cNvPr id="7" name="Image 6">
            <a:extLst>
              <a:ext uri="{FF2B5EF4-FFF2-40B4-BE49-F238E27FC236}">
                <a16:creationId xmlns:a16="http://schemas.microsoft.com/office/drawing/2014/main" id="{D73A6F58-A2F7-47E6-9683-A121DE0998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91640" y="1785893"/>
            <a:ext cx="5760720" cy="2511425"/>
          </a:xfrm>
          <a:prstGeom prst="rect">
            <a:avLst/>
          </a:prstGeom>
          <a:noFill/>
          <a:ln>
            <a:noFill/>
          </a:ln>
        </p:spPr>
      </p:pic>
    </p:spTree>
    <p:extLst>
      <p:ext uri="{BB962C8B-B14F-4D97-AF65-F5344CB8AC3E}">
        <p14:creationId xmlns:p14="http://schemas.microsoft.com/office/powerpoint/2010/main" val="28895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500"/>
                                        <p:tgtEl>
                                          <p:spTgt spid="1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03215" y="118334"/>
            <a:ext cx="2398114"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79" name="Google Shape;79;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dirty="0"/>
          </a:p>
        </p:txBody>
      </p:sp>
      <p:sp>
        <p:nvSpPr>
          <p:cNvPr id="5" name="Google Shape;132;p19">
            <a:extLst>
              <a:ext uri="{FF2B5EF4-FFF2-40B4-BE49-F238E27FC236}">
                <a16:creationId xmlns:a16="http://schemas.microsoft.com/office/drawing/2014/main" id="{CD613714-9D4B-4E01-84B2-6CA69944F17F}"/>
              </a:ext>
            </a:extLst>
          </p:cNvPr>
          <p:cNvSpPr txBox="1">
            <a:spLocks/>
          </p:cNvSpPr>
          <p:nvPr/>
        </p:nvSpPr>
        <p:spPr>
          <a:xfrm>
            <a:off x="856801" y="875957"/>
            <a:ext cx="7710795" cy="3391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101600" indent="0">
              <a:buClr>
                <a:schemeClr val="tx1">
                  <a:lumMod val="25000"/>
                  <a:lumOff val="75000"/>
                </a:schemeClr>
              </a:buClr>
              <a:buNone/>
            </a:pPr>
            <a:r>
              <a:rPr lang="fr-FR" sz="1400" dirty="0">
                <a:solidFill>
                  <a:schemeClr val="tx2">
                    <a:lumMod val="25000"/>
                  </a:schemeClr>
                </a:solidFill>
              </a:rPr>
              <a:t>En guise de conclusion, les études en ligne étaient une obligation au début pour lutter contre la propagation du Covid19 à l'attente de revenir à notre vie normale, Cependant, ce genre d'enseignement montre une pertinence et une satisfaction de la part des étudiants pour ses avantages énormes :</a:t>
            </a:r>
          </a:p>
          <a:p>
            <a:pPr>
              <a:buClr>
                <a:schemeClr val="tx1">
                  <a:lumMod val="25000"/>
                  <a:lumOff val="75000"/>
                </a:schemeClr>
              </a:buClr>
            </a:pPr>
            <a:r>
              <a:rPr lang="fr-FR" sz="1400" dirty="0">
                <a:solidFill>
                  <a:schemeClr val="bg1">
                    <a:lumMod val="50000"/>
                  </a:schemeClr>
                </a:solidFill>
              </a:rPr>
              <a:t>Premièrement, pour sa fixibilité c'est à dire que tu peux suivre tes cours à l'impotre où  et à l’importe quand .</a:t>
            </a:r>
          </a:p>
          <a:p>
            <a:pPr>
              <a:buClr>
                <a:schemeClr val="tx1">
                  <a:lumMod val="25000"/>
                  <a:lumOff val="75000"/>
                </a:schemeClr>
              </a:buClr>
            </a:pPr>
            <a:r>
              <a:rPr lang="fr-FR" sz="1400" dirty="0">
                <a:solidFill>
                  <a:schemeClr val="bg1">
                    <a:lumMod val="50000"/>
                  </a:schemeClr>
                </a:solidFill>
              </a:rPr>
              <a:t>Deuxièmement ils sont adapté à tous les rythmes ,Chaque étudiant peut prendre son temps selon sa capacité de comprendre.</a:t>
            </a:r>
          </a:p>
          <a:p>
            <a:pPr>
              <a:buClr>
                <a:schemeClr val="tx1">
                  <a:lumMod val="25000"/>
                  <a:lumOff val="75000"/>
                </a:schemeClr>
              </a:buClr>
            </a:pPr>
            <a:r>
              <a:rPr lang="fr-FR" sz="1400" dirty="0">
                <a:solidFill>
                  <a:schemeClr val="bg1">
                    <a:lumMod val="50000"/>
                  </a:schemeClr>
                </a:solidFill>
              </a:rPr>
              <a:t>Troisièment ,pour sa pratique , c'est à dire il suffit d'avoir un accès à internet et un ordinateur ou smartphone, tout comme la possibilité de choisir la formation de votre rêve sans déplacer à autre ville au pays .</a:t>
            </a:r>
          </a:p>
          <a:p>
            <a:pPr marL="101600" indent="0">
              <a:buClr>
                <a:srgbClr val="00B050"/>
              </a:buClr>
              <a:buNone/>
            </a:pPr>
            <a:r>
              <a:rPr lang="fr-FR" sz="1400" dirty="0">
                <a:solidFill>
                  <a:schemeClr val="tx2">
                    <a:lumMod val="25000"/>
                  </a:schemeClr>
                </a:solidFill>
              </a:rPr>
              <a:t>tous ses avantages reflètent la nécessité de développement et la continuité de ce genre d'enseignement en parallèle avec les études présentielle.</a:t>
            </a:r>
            <a:endParaRPr lang="fr-FR" sz="1400" dirty="0">
              <a:solidFill>
                <a:schemeClr val="accent3"/>
              </a:solidFill>
            </a:endParaRPr>
          </a:p>
          <a:p>
            <a:pPr marL="101600" indent="0">
              <a:buClr>
                <a:srgbClr val="00B050"/>
              </a:buClr>
              <a:buNone/>
            </a:pPr>
            <a:endParaRPr lang="fr-FR" dirty="0">
              <a:solidFill>
                <a:srgbClr val="000000"/>
              </a:solidFill>
              <a:latin typeface="Calibri" panose="020F0502020204030204" pitchFamily="34"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58864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6" name="Rectangle 5">
            <a:extLst>
              <a:ext uri="{FF2B5EF4-FFF2-40B4-BE49-F238E27FC236}">
                <a16:creationId xmlns:a16="http://schemas.microsoft.com/office/drawing/2014/main" id="{5E0484E7-BC1A-4250-91F8-6EF2BEAB5D07}"/>
              </a:ext>
            </a:extLst>
          </p:cNvPr>
          <p:cNvSpPr/>
          <p:nvPr/>
        </p:nvSpPr>
        <p:spPr>
          <a:xfrm>
            <a:off x="3562350" y="2636470"/>
            <a:ext cx="298450" cy="421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 name="Rectangle 1">
            <a:extLst>
              <a:ext uri="{FF2B5EF4-FFF2-40B4-BE49-F238E27FC236}">
                <a16:creationId xmlns:a16="http://schemas.microsoft.com/office/drawing/2014/main" id="{D61927FF-876F-4FA4-A2BB-D6264648A7AB}"/>
              </a:ext>
            </a:extLst>
          </p:cNvPr>
          <p:cNvSpPr/>
          <p:nvPr/>
        </p:nvSpPr>
        <p:spPr>
          <a:xfrm>
            <a:off x="2841625" y="1945541"/>
            <a:ext cx="381000" cy="4484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61" name="Google Shape;161;p22"/>
          <p:cNvSpPr/>
          <p:nvPr/>
        </p:nvSpPr>
        <p:spPr>
          <a:xfrm>
            <a:off x="1695225" y="946897"/>
            <a:ext cx="6093311" cy="3060506"/>
          </a:xfrm>
          <a:prstGeom prst="ellipse">
            <a:avLst/>
          </a:prstGeom>
          <a:noFill/>
          <a:ln w="9525" cap="flat" cmpd="sng">
            <a:solidFill>
              <a:schemeClr val="tx1">
                <a:lumMod val="90000"/>
                <a:lumOff val="10000"/>
              </a:schemeClr>
            </a:solidFill>
            <a:prstDash val="dash"/>
            <a:round/>
            <a:headEnd type="none" w="sm" len="sm"/>
            <a:tailEnd type="none" w="sm" len="sm"/>
          </a:ln>
        </p:spPr>
        <p:txBody>
          <a:bodyPr spcFirstLastPara="1" wrap="square" lIns="91425" tIns="91425" rIns="91425" bIns="91425" anchor="ctr" anchorCtr="0">
            <a:noAutofit/>
          </a:bodyPr>
          <a:lstStyle/>
          <a:p>
            <a:pPr marL="0" lvl="0" indent="0" algn="ctr" rtl="1">
              <a:spcBef>
                <a:spcPts val="600"/>
              </a:spcBef>
              <a:spcAft>
                <a:spcPts val="0"/>
              </a:spcAft>
              <a:buNone/>
            </a:pPr>
            <a:r>
              <a:rPr lang="fr-FR" sz="4000" b="1" i="0" dirty="0">
                <a:solidFill>
                  <a:schemeClr val="bg1">
                    <a:lumMod val="95000"/>
                  </a:schemeClr>
                </a:solidFill>
                <a:effectLst/>
                <a:latin typeface="Source Sans Pro" panose="020B0503030403020204" pitchFamily="34" charset="0"/>
                <a:ea typeface="Source Sans Pro" panose="020B0503030403020204" pitchFamily="34" charset="0"/>
              </a:rPr>
              <a:t>M</a:t>
            </a:r>
            <a:r>
              <a:rPr lang="fr-FR" sz="4000" b="1" i="0" dirty="0">
                <a:solidFill>
                  <a:schemeClr val="accent2">
                    <a:lumMod val="60000"/>
                    <a:lumOff val="40000"/>
                  </a:schemeClr>
                </a:solidFill>
                <a:effectLst/>
                <a:latin typeface="Source Sans Pro" panose="020B0503030403020204" pitchFamily="34" charset="0"/>
                <a:ea typeface="Source Sans Pro" panose="020B0503030403020204" pitchFamily="34" charset="0"/>
              </a:rPr>
              <a:t>erci pour votre </a:t>
            </a:r>
            <a:r>
              <a:rPr lang="fr-FR" sz="4000" b="1" i="0" dirty="0">
                <a:solidFill>
                  <a:schemeClr val="bg1">
                    <a:lumMod val="95000"/>
                  </a:schemeClr>
                </a:solidFill>
                <a:effectLst/>
                <a:latin typeface="Source Sans Pro" panose="020B0503030403020204" pitchFamily="34" charset="0"/>
                <a:ea typeface="Source Sans Pro" panose="020B0503030403020204" pitchFamily="34" charset="0"/>
              </a:rPr>
              <a:t>a</a:t>
            </a:r>
            <a:r>
              <a:rPr lang="fr-FR" sz="4000" b="1" i="0" dirty="0">
                <a:solidFill>
                  <a:schemeClr val="accent2">
                    <a:lumMod val="60000"/>
                    <a:lumOff val="40000"/>
                  </a:schemeClr>
                </a:solidFill>
                <a:effectLst/>
                <a:latin typeface="Source Sans Pro" panose="020B0503030403020204" pitchFamily="34" charset="0"/>
                <a:ea typeface="Source Sans Pro" panose="020B0503030403020204" pitchFamily="34" charset="0"/>
              </a:rPr>
              <a:t>ttention</a:t>
            </a:r>
            <a:r>
              <a:rPr lang="fr-FR" sz="4000" b="1" dirty="0">
                <a:solidFill>
                  <a:schemeClr val="accent2">
                    <a:lumMod val="60000"/>
                    <a:lumOff val="40000"/>
                  </a:schemeClr>
                </a:solidFill>
                <a:latin typeface="Source Sans Pro" panose="020B0503030403020204" pitchFamily="34" charset="0"/>
                <a:ea typeface="Source Sans Pro" panose="020B0503030403020204" pitchFamily="34" charset="0"/>
              </a:rPr>
              <a:t> </a:t>
            </a:r>
          </a:p>
        </p:txBody>
      </p:sp>
      <p:sp>
        <p:nvSpPr>
          <p:cNvPr id="162" name="Google Shape;162;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sp>
        <p:nvSpPr>
          <p:cNvPr id="10" name="ZoneTexte 9">
            <a:extLst>
              <a:ext uri="{FF2B5EF4-FFF2-40B4-BE49-F238E27FC236}">
                <a16:creationId xmlns:a16="http://schemas.microsoft.com/office/drawing/2014/main" id="{5037D5C2-BEEA-4B94-95C3-C1A32FADD1E1}"/>
              </a:ext>
            </a:extLst>
          </p:cNvPr>
          <p:cNvSpPr txBox="1"/>
          <p:nvPr/>
        </p:nvSpPr>
        <p:spPr>
          <a:xfrm rot="20340991">
            <a:off x="6379070" y="971553"/>
            <a:ext cx="952500" cy="830997"/>
          </a:xfrm>
          <a:prstGeom prst="rect">
            <a:avLst/>
          </a:prstGeom>
          <a:noFill/>
        </p:spPr>
        <p:txBody>
          <a:bodyPr wrap="square">
            <a:spAutoFit/>
          </a:bodyPr>
          <a:lstStyle/>
          <a:p>
            <a:r>
              <a:rPr lang="en" sz="4800" dirty="0">
                <a:solidFill>
                  <a:schemeClr val="accent2">
                    <a:lumMod val="60000"/>
                    <a:lumOff val="40000"/>
                  </a:schemeClr>
                </a:solidFill>
                <a:latin typeface="Source Sans Pro"/>
                <a:ea typeface="Source Sans Pro"/>
                <a:cs typeface="Source Sans Pro"/>
                <a:sym typeface="Source Sans Pro"/>
              </a:rPr>
              <a:t>😋</a:t>
            </a:r>
            <a:endParaRPr lang="fr-MA" sz="4800" dirty="0">
              <a:solidFill>
                <a:schemeClr val="accent2">
                  <a:lumMod val="60000"/>
                  <a:lumOff val="4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832684" y="27634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Contenu</a:t>
            </a:r>
            <a:endParaRPr dirty="0"/>
          </a:p>
        </p:txBody>
      </p:sp>
      <p:sp>
        <p:nvSpPr>
          <p:cNvPr id="490" name="Google Shape;490;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491" name="Google Shape;491;p42"/>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a:solidFill>
                  <a:schemeClr val="dk1"/>
                </a:solidFill>
                <a:latin typeface="Source Sans Pro"/>
                <a:ea typeface="Source Sans Pro"/>
                <a:cs typeface="Source Sans Pro"/>
                <a:sym typeface="Source Sans Pro"/>
              </a:rPr>
              <a:t>L’enseignement à distance</a:t>
            </a:r>
          </a:p>
          <a:p>
            <a:pPr marL="0" lvl="0" indent="0" algn="l" rtl="0">
              <a:spcBef>
                <a:spcPts val="600"/>
              </a:spcBef>
              <a:spcAft>
                <a:spcPts val="600"/>
              </a:spcAft>
              <a:buNone/>
            </a:pPr>
            <a:r>
              <a:rPr lang="en-US" dirty="0">
                <a:solidFill>
                  <a:schemeClr val="dk1"/>
                </a:solidFill>
                <a:latin typeface="Source Sans Pro"/>
                <a:ea typeface="Source Sans Pro"/>
                <a:cs typeface="Source Sans Pro"/>
                <a:sym typeface="Source Sans Pro"/>
              </a:rPr>
              <a:t>Définition et types</a:t>
            </a:r>
          </a:p>
        </p:txBody>
      </p:sp>
      <p:sp>
        <p:nvSpPr>
          <p:cNvPr id="492" name="Google Shape;492;p42"/>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fr-MA" b="1" dirty="0">
                <a:solidFill>
                  <a:schemeClr val="dk1"/>
                </a:solidFill>
                <a:latin typeface="Source Sans Pro"/>
                <a:ea typeface="Source Sans Pro"/>
                <a:cs typeface="Source Sans Pro"/>
                <a:sym typeface="Source Sans Pro"/>
              </a:rPr>
              <a:t>Etude de l’existant</a:t>
            </a:r>
          </a:p>
          <a:p>
            <a:pPr marL="0" lvl="0" indent="0" algn="r" rtl="0">
              <a:spcBef>
                <a:spcPts val="600"/>
              </a:spcBef>
              <a:spcAft>
                <a:spcPts val="600"/>
              </a:spcAft>
              <a:buNone/>
            </a:pPr>
            <a:r>
              <a:rPr lang="fr-MA" dirty="0">
                <a:solidFill>
                  <a:schemeClr val="dk1"/>
                </a:solidFill>
                <a:latin typeface="Source Sans Pro"/>
                <a:ea typeface="Source Sans Pro"/>
                <a:cs typeface="Source Sans Pro"/>
                <a:sym typeface="Source Sans Pro"/>
              </a:rPr>
              <a:t>problème et solutions</a:t>
            </a:r>
          </a:p>
        </p:txBody>
      </p:sp>
      <p:sp>
        <p:nvSpPr>
          <p:cNvPr id="493" name="Google Shape;493;p42"/>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60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Diagramme de cas d’utilisation ,diagramme de séquence et de classes</a:t>
            </a:r>
          </a:p>
          <a:p>
            <a:pPr marL="0" lvl="0" indent="0" algn="l" rtl="0">
              <a:spcBef>
                <a:spcPts val="600"/>
              </a:spcBef>
              <a:spcAft>
                <a:spcPts val="600"/>
              </a:spcAft>
              <a:buClr>
                <a:schemeClr val="dk1"/>
              </a:buClr>
              <a:buSzPts val="1100"/>
              <a:buFont typeface="Arial"/>
              <a:buNone/>
            </a:pPr>
            <a:r>
              <a:rPr lang="en" b="1" dirty="0">
                <a:solidFill>
                  <a:schemeClr val="dk1"/>
                </a:solidFill>
                <a:latin typeface="Source Sans Pro"/>
                <a:ea typeface="Source Sans Pro"/>
                <a:cs typeface="Source Sans Pro"/>
                <a:sym typeface="Source Sans Pro"/>
              </a:rPr>
              <a:t>Modélisation conceptuelle</a:t>
            </a:r>
            <a:endParaRPr dirty="0">
              <a:solidFill>
                <a:schemeClr val="dk1"/>
              </a:solidFill>
              <a:latin typeface="Source Sans Pro"/>
              <a:ea typeface="Source Sans Pro"/>
              <a:cs typeface="Source Sans Pro"/>
              <a:sym typeface="Source Sans Pro"/>
            </a:endParaRPr>
          </a:p>
        </p:txBody>
      </p:sp>
      <p:sp>
        <p:nvSpPr>
          <p:cNvPr id="494" name="Google Shape;494;p42"/>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0" lvl="0" indent="0" algn="r">
              <a:spcBef>
                <a:spcPts val="0"/>
              </a:spcBef>
              <a:spcAft>
                <a:spcPts val="0"/>
              </a:spcAft>
              <a:buClr>
                <a:schemeClr val="dk1"/>
              </a:buClr>
              <a:buSzPts val="1100"/>
              <a:buFont typeface="Arial"/>
              <a:buNone/>
            </a:pPr>
            <a:r>
              <a:rPr lang="en-US" dirty="0">
                <a:solidFill>
                  <a:schemeClr val="dk1"/>
                </a:solidFill>
                <a:latin typeface="Source Sans Pro"/>
                <a:ea typeface="Source Sans Pro"/>
                <a:cs typeface="Source Sans Pro"/>
                <a:sym typeface="Source Sans Pro"/>
              </a:rPr>
              <a:t>Outils et interfaces</a:t>
            </a:r>
          </a:p>
          <a:p>
            <a:pPr marL="0" lvl="0" indent="0" algn="r" rtl="0">
              <a:spcBef>
                <a:spcPts val="0"/>
              </a:spcBef>
              <a:spcAft>
                <a:spcPts val="0"/>
              </a:spcAft>
              <a:buClr>
                <a:schemeClr val="dk1"/>
              </a:buClr>
              <a:buSzPts val="1100"/>
              <a:buFont typeface="Arial"/>
              <a:buNone/>
            </a:pPr>
            <a:r>
              <a:rPr lang="fr-FR" b="1" dirty="0">
                <a:effectLst/>
                <a:latin typeface="Source Sans Pro" panose="020B0503030403020204" pitchFamily="34" charset="0"/>
                <a:ea typeface="Source Sans Pro" panose="020B0503030403020204" pitchFamily="34" charset="0"/>
                <a:cs typeface="Arial" panose="020B0604020202020204" pitchFamily="34" charset="0"/>
              </a:rPr>
              <a:t>Réalisation</a:t>
            </a:r>
            <a:endParaRPr lang="en-US" dirty="0">
              <a:solidFill>
                <a:schemeClr val="dk1"/>
              </a:solidFill>
              <a:latin typeface="Source Sans Pro" panose="020B0503030403020204" pitchFamily="34" charset="0"/>
              <a:ea typeface="Source Sans Pro" panose="020B0503030403020204" pitchFamily="34" charset="0"/>
              <a:cs typeface="Source Sans Pro"/>
              <a:sym typeface="Source Sans Pro"/>
            </a:endParaRPr>
          </a:p>
        </p:txBody>
      </p:sp>
      <p:sp>
        <p:nvSpPr>
          <p:cNvPr id="495" name="Google Shape;495;p42"/>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42"/>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42"/>
          <p:cNvSpPr/>
          <p:nvPr/>
        </p:nvSpPr>
        <p:spPr>
          <a:xfrm rot="10800000">
            <a:off x="3447052" y="1507352"/>
            <a:ext cx="2417100" cy="2415384"/>
          </a:xfrm>
          <a:prstGeom prst="pie">
            <a:avLst>
              <a:gd name="adj1" fmla="val 10788866"/>
              <a:gd name="adj2" fmla="val 16200000"/>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42"/>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42"/>
          <p:cNvSpPr/>
          <p:nvPr/>
        </p:nvSpPr>
        <p:spPr>
          <a:xfrm>
            <a:off x="3854926" y="1861577"/>
            <a:ext cx="329187" cy="451466"/>
          </a:xfrm>
          <a:prstGeom prst="rect">
            <a:avLst/>
          </a:prstGeom>
        </p:spPr>
        <p:txBody>
          <a:bodyPr>
            <a:prstTxWarp prst="textPlain">
              <a:avLst/>
            </a:prstTxWarp>
          </a:bodyPr>
          <a:lstStyle/>
          <a:p>
            <a:pPr lvl="0" algn="ctr"/>
            <a:r>
              <a:rPr lang="fr-FR" b="1" dirty="0">
                <a:solidFill>
                  <a:schemeClr val="lt1"/>
                </a:solidFill>
                <a:latin typeface="Roboto Slab"/>
              </a:rPr>
              <a:t>1</a:t>
            </a:r>
            <a:endParaRPr b="1" i="0" dirty="0">
              <a:ln>
                <a:noFill/>
              </a:ln>
              <a:solidFill>
                <a:schemeClr val="lt1"/>
              </a:solidFill>
              <a:latin typeface="Roboto Slab"/>
            </a:endParaRPr>
          </a:p>
        </p:txBody>
      </p:sp>
      <p:sp>
        <p:nvSpPr>
          <p:cNvPr id="501" name="Google Shape;501;p42"/>
          <p:cNvSpPr/>
          <p:nvPr/>
        </p:nvSpPr>
        <p:spPr>
          <a:xfrm>
            <a:off x="3820340" y="2942299"/>
            <a:ext cx="398360" cy="451466"/>
          </a:xfrm>
          <a:prstGeom prst="rect">
            <a:avLst/>
          </a:prstGeom>
        </p:spPr>
        <p:txBody>
          <a:bodyPr>
            <a:prstTxWarp prst="textPlain">
              <a:avLst/>
            </a:prstTxWarp>
          </a:bodyPr>
          <a:lstStyle/>
          <a:p>
            <a:pPr lvl="0" algn="ctr"/>
            <a:r>
              <a:rPr lang="fr-FR" b="1" i="0" dirty="0">
                <a:ln>
                  <a:noFill/>
                </a:ln>
                <a:solidFill>
                  <a:schemeClr val="lt1"/>
                </a:solidFill>
                <a:latin typeface="Roboto Slab"/>
              </a:rPr>
              <a:t>3</a:t>
            </a:r>
            <a:endParaRPr b="1" i="0" dirty="0">
              <a:ln>
                <a:noFill/>
              </a:ln>
              <a:solidFill>
                <a:schemeClr val="lt1"/>
              </a:solidFill>
              <a:latin typeface="Roboto Slab"/>
            </a:endParaRPr>
          </a:p>
        </p:txBody>
      </p:sp>
      <p:sp>
        <p:nvSpPr>
          <p:cNvPr id="502" name="Google Shape;502;p42"/>
          <p:cNvSpPr/>
          <p:nvPr/>
        </p:nvSpPr>
        <p:spPr>
          <a:xfrm>
            <a:off x="4959152" y="2950018"/>
            <a:ext cx="391566" cy="439114"/>
          </a:xfrm>
          <a:prstGeom prst="rect">
            <a:avLst/>
          </a:prstGeom>
        </p:spPr>
        <p:txBody>
          <a:bodyPr>
            <a:prstTxWarp prst="textPlain">
              <a:avLst/>
            </a:prstTxWarp>
          </a:bodyPr>
          <a:lstStyle/>
          <a:p>
            <a:pPr lvl="0" algn="ctr"/>
            <a:r>
              <a:rPr lang="fr-FR" b="1" i="0" dirty="0">
                <a:ln>
                  <a:noFill/>
                </a:ln>
                <a:solidFill>
                  <a:schemeClr val="lt1"/>
                </a:solidFill>
                <a:latin typeface="Roboto Slab"/>
              </a:rPr>
              <a:t>4</a:t>
            </a:r>
            <a:endParaRPr b="1" i="0" dirty="0">
              <a:ln>
                <a:noFill/>
              </a:ln>
              <a:solidFill>
                <a:schemeClr val="lt1"/>
              </a:solidFill>
              <a:latin typeface="Roboto Slab"/>
            </a:endParaRPr>
          </a:p>
        </p:txBody>
      </p:sp>
      <p:sp>
        <p:nvSpPr>
          <p:cNvPr id="16" name="Google Shape;499;p42">
            <a:extLst>
              <a:ext uri="{FF2B5EF4-FFF2-40B4-BE49-F238E27FC236}">
                <a16:creationId xmlns:a16="http://schemas.microsoft.com/office/drawing/2014/main" id="{0D54EBA8-58F5-43BC-8FE1-AFC9013C4513}"/>
              </a:ext>
            </a:extLst>
          </p:cNvPr>
          <p:cNvSpPr/>
          <p:nvPr/>
        </p:nvSpPr>
        <p:spPr>
          <a:xfrm>
            <a:off x="5015552" y="1861577"/>
            <a:ext cx="329187" cy="451466"/>
          </a:xfrm>
          <a:prstGeom prst="rect">
            <a:avLst/>
          </a:prstGeom>
        </p:spPr>
        <p:txBody>
          <a:bodyPr>
            <a:prstTxWarp prst="textPlain">
              <a:avLst/>
            </a:prstTxWarp>
          </a:bodyPr>
          <a:lstStyle/>
          <a:p>
            <a:pPr lvl="0" algn="ctr"/>
            <a:r>
              <a:rPr lang="fr-FR" b="1" i="0" dirty="0">
                <a:ln>
                  <a:noFill/>
                </a:ln>
                <a:solidFill>
                  <a:schemeClr val="lt1"/>
                </a:solidFill>
                <a:latin typeface="Roboto Slab"/>
              </a:rPr>
              <a:t>2</a:t>
            </a:r>
            <a:endParaRPr b="1" i="0" dirty="0">
              <a:ln>
                <a:noFill/>
              </a:ln>
              <a:solidFill>
                <a:schemeClr val="lt1"/>
              </a:solidFill>
              <a:latin typeface="Roboto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1000"/>
                                        <p:tgtEl>
                                          <p:spTgt spid="489"/>
                                        </p:tgtEl>
                                      </p:cBhvr>
                                    </p:animEffect>
                                    <p:anim calcmode="lin" valueType="num">
                                      <p:cBhvr>
                                        <p:cTn id="8" dur="1000" fill="hold"/>
                                        <p:tgtEl>
                                          <p:spTgt spid="489"/>
                                        </p:tgtEl>
                                        <p:attrNameLst>
                                          <p:attrName>ppt_x</p:attrName>
                                        </p:attrNameLst>
                                      </p:cBhvr>
                                      <p:tavLst>
                                        <p:tav tm="0">
                                          <p:val>
                                            <p:strVal val="#ppt_x"/>
                                          </p:val>
                                        </p:tav>
                                        <p:tav tm="100000">
                                          <p:val>
                                            <p:strVal val="#ppt_x"/>
                                          </p:val>
                                        </p:tav>
                                      </p:tavLst>
                                    </p:anim>
                                    <p:anim calcmode="lin" valueType="num">
                                      <p:cBhvr>
                                        <p:cTn id="9" dur="1000" fill="hold"/>
                                        <p:tgtEl>
                                          <p:spTgt spid="4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91"/>
                                        </p:tgtEl>
                                        <p:attrNameLst>
                                          <p:attrName>style.visibility</p:attrName>
                                        </p:attrNameLst>
                                      </p:cBhvr>
                                      <p:to>
                                        <p:strVal val="visible"/>
                                      </p:to>
                                    </p:set>
                                    <p:animEffect transition="in" filter="randombar(horizontal)">
                                      <p:cBhvr>
                                        <p:cTn id="14" dur="500"/>
                                        <p:tgtEl>
                                          <p:spTgt spid="49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495"/>
                                        </p:tgtEl>
                                        <p:attrNameLst>
                                          <p:attrName>style.visibility</p:attrName>
                                        </p:attrNameLst>
                                      </p:cBhvr>
                                      <p:to>
                                        <p:strVal val="visible"/>
                                      </p:to>
                                    </p:set>
                                    <p:animEffect transition="in" filter="randombar(horizontal)">
                                      <p:cBhvr>
                                        <p:cTn id="17" dur="500"/>
                                        <p:tgtEl>
                                          <p:spTgt spid="49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99"/>
                                        </p:tgtEl>
                                        <p:attrNameLst>
                                          <p:attrName>style.visibility</p:attrName>
                                        </p:attrNameLst>
                                      </p:cBhvr>
                                      <p:to>
                                        <p:strVal val="visible"/>
                                      </p:to>
                                    </p:set>
                                    <p:animEffect transition="in" filter="randombar(horizontal)">
                                      <p:cBhvr>
                                        <p:cTn id="20" dur="500"/>
                                        <p:tgtEl>
                                          <p:spTgt spid="4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1">
                                            <p:txEl>
                                              <p:pRg st="0" end="0"/>
                                            </p:txEl>
                                          </p:spTgt>
                                        </p:tgtEl>
                                        <p:attrNameLst>
                                          <p:attrName>style.visibility</p:attrName>
                                        </p:attrNameLst>
                                      </p:cBhvr>
                                      <p:to>
                                        <p:strVal val="visible"/>
                                      </p:to>
                                    </p:set>
                                    <p:animEffect transition="in" filter="fade">
                                      <p:cBhvr>
                                        <p:cTn id="25" dur="500"/>
                                        <p:tgtEl>
                                          <p:spTgt spid="491">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91">
                                            <p:txEl>
                                              <p:pRg st="1" end="1"/>
                                            </p:txEl>
                                          </p:spTgt>
                                        </p:tgtEl>
                                        <p:attrNameLst>
                                          <p:attrName>style.visibility</p:attrName>
                                        </p:attrNameLst>
                                      </p:cBhvr>
                                      <p:to>
                                        <p:strVal val="visible"/>
                                      </p:to>
                                    </p:set>
                                    <p:animEffect transition="in" filter="fade">
                                      <p:cBhvr>
                                        <p:cTn id="28" dur="500"/>
                                        <p:tgtEl>
                                          <p:spTgt spid="49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92"/>
                                        </p:tgtEl>
                                        <p:attrNameLst>
                                          <p:attrName>style.visibility</p:attrName>
                                        </p:attrNameLst>
                                      </p:cBhvr>
                                      <p:to>
                                        <p:strVal val="visible"/>
                                      </p:to>
                                    </p:set>
                                    <p:animEffect transition="in" filter="randombar(horizontal)">
                                      <p:cBhvr>
                                        <p:cTn id="33" dur="500"/>
                                        <p:tgtEl>
                                          <p:spTgt spid="49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96"/>
                                        </p:tgtEl>
                                        <p:attrNameLst>
                                          <p:attrName>style.visibility</p:attrName>
                                        </p:attrNameLst>
                                      </p:cBhvr>
                                      <p:to>
                                        <p:strVal val="visible"/>
                                      </p:to>
                                    </p:set>
                                    <p:animEffect transition="in" filter="randombar(horizontal)">
                                      <p:cBhvr>
                                        <p:cTn id="36" dur="500"/>
                                        <p:tgtEl>
                                          <p:spTgt spid="49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2">
                                            <p:txEl>
                                              <p:pRg st="0" end="0"/>
                                            </p:txEl>
                                          </p:spTgt>
                                        </p:tgtEl>
                                        <p:attrNameLst>
                                          <p:attrName>style.visibility</p:attrName>
                                        </p:attrNameLst>
                                      </p:cBhvr>
                                      <p:to>
                                        <p:strVal val="visible"/>
                                      </p:to>
                                    </p:set>
                                    <p:animEffect transition="in" filter="fade">
                                      <p:cBhvr>
                                        <p:cTn id="44" dur="500"/>
                                        <p:tgtEl>
                                          <p:spTgt spid="492">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92">
                                            <p:txEl>
                                              <p:pRg st="1" end="1"/>
                                            </p:txEl>
                                          </p:spTgt>
                                        </p:tgtEl>
                                        <p:attrNameLst>
                                          <p:attrName>style.visibility</p:attrName>
                                        </p:attrNameLst>
                                      </p:cBhvr>
                                      <p:to>
                                        <p:strVal val="visible"/>
                                      </p:to>
                                    </p:set>
                                    <p:animEffect transition="in" filter="fade">
                                      <p:cBhvr>
                                        <p:cTn id="47" dur="500"/>
                                        <p:tgtEl>
                                          <p:spTgt spid="49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93"/>
                                        </p:tgtEl>
                                        <p:attrNameLst>
                                          <p:attrName>style.visibility</p:attrName>
                                        </p:attrNameLst>
                                      </p:cBhvr>
                                      <p:to>
                                        <p:strVal val="visible"/>
                                      </p:to>
                                    </p:set>
                                    <p:animEffect transition="in" filter="randombar(horizontal)">
                                      <p:cBhvr>
                                        <p:cTn id="52" dur="500"/>
                                        <p:tgtEl>
                                          <p:spTgt spid="49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498"/>
                                        </p:tgtEl>
                                        <p:attrNameLst>
                                          <p:attrName>style.visibility</p:attrName>
                                        </p:attrNameLst>
                                      </p:cBhvr>
                                      <p:to>
                                        <p:strVal val="visible"/>
                                      </p:to>
                                    </p:set>
                                    <p:animEffect transition="in" filter="randombar(horizontal)">
                                      <p:cBhvr>
                                        <p:cTn id="55" dur="500"/>
                                        <p:tgtEl>
                                          <p:spTgt spid="49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501"/>
                                        </p:tgtEl>
                                        <p:attrNameLst>
                                          <p:attrName>style.visibility</p:attrName>
                                        </p:attrNameLst>
                                      </p:cBhvr>
                                      <p:to>
                                        <p:strVal val="visible"/>
                                      </p:to>
                                    </p:set>
                                    <p:animEffect transition="in" filter="randombar(horizontal)">
                                      <p:cBhvr>
                                        <p:cTn id="58" dur="500"/>
                                        <p:tgtEl>
                                          <p:spTgt spid="50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93">
                                            <p:txEl>
                                              <p:pRg st="0" end="0"/>
                                            </p:txEl>
                                          </p:spTgt>
                                        </p:tgtEl>
                                        <p:attrNameLst>
                                          <p:attrName>style.visibility</p:attrName>
                                        </p:attrNameLst>
                                      </p:cBhvr>
                                      <p:to>
                                        <p:strVal val="visible"/>
                                      </p:to>
                                    </p:set>
                                    <p:animEffect transition="in" filter="fade">
                                      <p:cBhvr>
                                        <p:cTn id="63" dur="500"/>
                                        <p:tgtEl>
                                          <p:spTgt spid="493">
                                            <p:txEl>
                                              <p:pRg st="0" end="0"/>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93">
                                            <p:txEl>
                                              <p:pRg st="1" end="1"/>
                                            </p:txEl>
                                          </p:spTgt>
                                        </p:tgtEl>
                                        <p:attrNameLst>
                                          <p:attrName>style.visibility</p:attrName>
                                        </p:attrNameLst>
                                      </p:cBhvr>
                                      <p:to>
                                        <p:strVal val="visible"/>
                                      </p:to>
                                    </p:set>
                                    <p:animEffect transition="in" filter="fade">
                                      <p:cBhvr>
                                        <p:cTn id="66" dur="500"/>
                                        <p:tgtEl>
                                          <p:spTgt spid="493">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97"/>
                                        </p:tgtEl>
                                        <p:attrNameLst>
                                          <p:attrName>style.visibility</p:attrName>
                                        </p:attrNameLst>
                                      </p:cBhvr>
                                      <p:to>
                                        <p:strVal val="visible"/>
                                      </p:to>
                                    </p:set>
                                    <p:animEffect transition="in" filter="randombar(horizontal)">
                                      <p:cBhvr>
                                        <p:cTn id="71" dur="500"/>
                                        <p:tgtEl>
                                          <p:spTgt spid="497"/>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randombar(horizontal)">
                                      <p:cBhvr>
                                        <p:cTn id="74" dur="500"/>
                                        <p:tgtEl>
                                          <p:spTgt spid="494"/>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502"/>
                                        </p:tgtEl>
                                        <p:attrNameLst>
                                          <p:attrName>style.visibility</p:attrName>
                                        </p:attrNameLst>
                                      </p:cBhvr>
                                      <p:to>
                                        <p:strVal val="visible"/>
                                      </p:to>
                                    </p:set>
                                    <p:animEffect transition="in" filter="randombar(horizontal)">
                                      <p:cBhvr>
                                        <p:cTn id="77" dur="500"/>
                                        <p:tgtEl>
                                          <p:spTgt spid="50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94">
                                            <p:txEl>
                                              <p:pRg st="0" end="0"/>
                                            </p:txEl>
                                          </p:spTgt>
                                        </p:tgtEl>
                                        <p:attrNameLst>
                                          <p:attrName>style.visibility</p:attrName>
                                        </p:attrNameLst>
                                      </p:cBhvr>
                                      <p:to>
                                        <p:strVal val="visible"/>
                                      </p:to>
                                    </p:set>
                                    <p:animEffect transition="in" filter="fade">
                                      <p:cBhvr>
                                        <p:cTn id="82" dur="500"/>
                                        <p:tgtEl>
                                          <p:spTgt spid="494">
                                            <p:txEl>
                                              <p:pRg st="0" end="0"/>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494">
                                            <p:txEl>
                                              <p:pRg st="1" end="1"/>
                                            </p:txEl>
                                          </p:spTgt>
                                        </p:tgtEl>
                                        <p:attrNameLst>
                                          <p:attrName>style.visibility</p:attrName>
                                        </p:attrNameLst>
                                      </p:cBhvr>
                                      <p:to>
                                        <p:strVal val="visible"/>
                                      </p:to>
                                    </p:set>
                                    <p:animEffect transition="in" filter="fade">
                                      <p:cBhvr>
                                        <p:cTn id="85" dur="500"/>
                                        <p:tgtEl>
                                          <p:spTgt spid="4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p:bldP spid="491" grpId="0" animBg="1"/>
      <p:bldP spid="492" grpId="0" animBg="1"/>
      <p:bldP spid="493" grpId="0" animBg="1"/>
      <p:bldP spid="494" grpId="0" animBg="1"/>
      <p:bldP spid="495" grpId="0" animBg="1"/>
      <p:bldP spid="496" grpId="0" animBg="1"/>
      <p:bldP spid="497" grpId="0" animBg="1"/>
      <p:bldP spid="498" grpId="0" animBg="1"/>
      <p:bldP spid="499" grpId="0"/>
      <p:bldP spid="501" grpId="0"/>
      <p:bldP spid="50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pic>
        <p:nvPicPr>
          <p:cNvPr id="5" name="Image 4">
            <a:extLst>
              <a:ext uri="{FF2B5EF4-FFF2-40B4-BE49-F238E27FC236}">
                <a16:creationId xmlns:a16="http://schemas.microsoft.com/office/drawing/2014/main" id="{596487A1-1C0C-469D-BB1C-3B332E29AFC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88956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092159" y="1697644"/>
            <a:ext cx="731222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marL="0" lvl="0" indent="0" algn="l" rtl="0">
              <a:spcBef>
                <a:spcPts val="0"/>
              </a:spcBef>
              <a:spcAft>
                <a:spcPts val="0"/>
              </a:spcAft>
              <a:buNone/>
            </a:pPr>
            <a:r>
              <a:rPr lang="fr-MA" dirty="0"/>
              <a:t>L’enseignement à distance</a:t>
            </a:r>
          </a:p>
        </p:txBody>
      </p:sp>
      <p:sp>
        <p:nvSpPr>
          <p:cNvPr id="98" name="Google Shape;98;p15"/>
          <p:cNvSpPr txBox="1">
            <a:spLocks noGrp="1"/>
          </p:cNvSpPr>
          <p:nvPr>
            <p:ph type="subTitle" idx="1"/>
          </p:nvPr>
        </p:nvSpPr>
        <p:spPr>
          <a:xfrm>
            <a:off x="2984717" y="2857444"/>
            <a:ext cx="3174565" cy="784800"/>
          </a:xfrm>
          <a:prstGeom prst="rect">
            <a:avLst/>
          </a:prstGeom>
        </p:spPr>
        <p:txBody>
          <a:bodyPr spcFirstLastPara="1" wrap="square" lIns="91425" tIns="91425" rIns="91425" bIns="91425" anchor="t" anchorCtr="0">
            <a:noAutofit/>
          </a:bodyPr>
          <a:lstStyle/>
          <a:p>
            <a:pPr marL="0" lvl="0" indent="0" algn="l" rtl="0">
              <a:spcBef>
                <a:spcPts val="600"/>
              </a:spcBef>
              <a:spcAft>
                <a:spcPts val="600"/>
              </a:spcAft>
              <a:buNone/>
            </a:pPr>
            <a:r>
              <a:rPr lang="en" dirty="0"/>
              <a:t>Définition et types</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1037611" y="1417320"/>
            <a:ext cx="6677640" cy="23088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L’enseignement à distance</a:t>
            </a:r>
          </a:p>
          <a:p>
            <a:pPr marL="0" lvl="0" indent="0" algn="l" rtl="0">
              <a:spcBef>
                <a:spcPts val="600"/>
              </a:spcBef>
              <a:spcAft>
                <a:spcPts val="0"/>
              </a:spcAft>
              <a:buNone/>
            </a:pPr>
            <a:r>
              <a:rPr lang="fr-FR" dirty="0">
                <a:solidFill>
                  <a:schemeClr val="accent3"/>
                </a:solidFill>
              </a:rPr>
              <a:t>est l’ensemble des dispositifs fournissant une instruction par communication d'imprimés ou d'information électronique à des personnes engagées dans un apprentissage planifié à un lieu ou un moment différent de ceux auxquels interviennent le ou les instructeurs. </a:t>
            </a:r>
          </a:p>
        </p:txBody>
      </p:sp>
      <p:sp>
        <p:nvSpPr>
          <p:cNvPr id="133" name="Google Shape;133;p19"/>
          <p:cNvSpPr txBox="1">
            <a:spLocks noGrp="1"/>
          </p:cNvSpPr>
          <p:nvPr>
            <p:ph type="title"/>
          </p:nvPr>
        </p:nvSpPr>
        <p:spPr>
          <a:xfrm>
            <a:off x="832684" y="5938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Définition</a:t>
            </a:r>
            <a:endParaRPr dirty="0"/>
          </a:p>
        </p:txBody>
      </p:sp>
      <p:sp>
        <p:nvSpPr>
          <p:cNvPr id="135" name="Google Shape;135;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2">
                                            <p:txEl>
                                              <p:pRg st="0" end="0"/>
                                            </p:txEl>
                                          </p:spTgt>
                                        </p:tgtEl>
                                        <p:attrNameLst>
                                          <p:attrName>style.visibility</p:attrName>
                                        </p:attrNameLst>
                                      </p:cBhvr>
                                      <p:to>
                                        <p:strVal val="visible"/>
                                      </p:to>
                                    </p:set>
                                    <p:animEffect transition="in" filter="fade">
                                      <p:cBhvr>
                                        <p:cTn id="14" dur="500"/>
                                        <p:tgtEl>
                                          <p:spTgt spid="13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32">
                                            <p:txEl>
                                              <p:pRg st="1" end="1"/>
                                            </p:txEl>
                                          </p:spTgt>
                                        </p:tgtEl>
                                        <p:attrNameLst>
                                          <p:attrName>style.visibility</p:attrName>
                                        </p:attrNameLst>
                                      </p:cBhvr>
                                      <p:to>
                                        <p:strVal val="visible"/>
                                      </p:to>
                                    </p:set>
                                    <p:animEffect transition="in" filter="fade">
                                      <p:cBhvr>
                                        <p:cTn id="17" dur="500"/>
                                        <p:tgtEl>
                                          <p:spTgt spid="1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Il y a deux principaux types de l'enseignement à distance :</a:t>
            </a:r>
            <a:endParaRPr dirty="0"/>
          </a:p>
        </p:txBody>
      </p:sp>
      <p:sp>
        <p:nvSpPr>
          <p:cNvPr id="111" name="Google Shape;111;p17"/>
          <p:cNvSpPr txBox="1">
            <a:spLocks noGrp="1"/>
          </p:cNvSpPr>
          <p:nvPr>
            <p:ph type="body" idx="1"/>
          </p:nvPr>
        </p:nvSpPr>
        <p:spPr>
          <a:xfrm>
            <a:off x="1106190" y="1176251"/>
            <a:ext cx="6300450" cy="3573600"/>
          </a:xfrm>
          <a:prstGeom prst="rect">
            <a:avLst/>
          </a:prstGeom>
        </p:spPr>
        <p:txBody>
          <a:bodyPr spcFirstLastPara="1" wrap="square" lIns="91425" tIns="91425" rIns="91425" bIns="91425" anchor="t" anchorCtr="0">
            <a:noAutofit/>
          </a:bodyPr>
          <a:lstStyle/>
          <a:p>
            <a:pPr>
              <a:buClr>
                <a:srgbClr val="00B050"/>
              </a:buClr>
            </a:pPr>
            <a:r>
              <a:rPr lang="fr-FR" dirty="0"/>
              <a:t>L'apprentissage synchrone </a:t>
            </a:r>
            <a:r>
              <a:rPr lang="fr-FR" dirty="0">
                <a:solidFill>
                  <a:schemeClr val="accent3"/>
                </a:solidFill>
              </a:rPr>
              <a:t>fait référence à un enseignement dans lequel un groupe de participants apprend en même temps .</a:t>
            </a:r>
          </a:p>
          <a:p>
            <a:pPr>
              <a:buClr>
                <a:srgbClr val="00B050"/>
              </a:buClr>
            </a:pPr>
            <a:r>
              <a:rPr lang="fr-FR" dirty="0"/>
              <a:t>L'apprentissage asynchrone </a:t>
            </a:r>
            <a:r>
              <a:rPr lang="fr-FR" dirty="0">
                <a:solidFill>
                  <a:schemeClr val="accent3"/>
                </a:solidFill>
              </a:rPr>
              <a:t>désigne la communication et les tâches exécutées à différents moments. La communication par courriel est un exemple de communication asynchrone.</a:t>
            </a:r>
            <a:endParaRPr dirty="0">
              <a:solidFill>
                <a:schemeClr val="accent3"/>
              </a:solidFill>
            </a:endParaRPr>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anim calcmode="lin" valueType="num">
                                      <p:cBhvr>
                                        <p:cTn id="8" dur="1000" fill="hold"/>
                                        <p:tgtEl>
                                          <p:spTgt spid="110"/>
                                        </p:tgtEl>
                                        <p:attrNameLst>
                                          <p:attrName>ppt_x</p:attrName>
                                        </p:attrNameLst>
                                      </p:cBhvr>
                                      <p:tavLst>
                                        <p:tav tm="0">
                                          <p:val>
                                            <p:strVal val="#ppt_x"/>
                                          </p:val>
                                        </p:tav>
                                        <p:tav tm="100000">
                                          <p:val>
                                            <p:strVal val="#ppt_x"/>
                                          </p:val>
                                        </p:tav>
                                      </p:tavLst>
                                    </p:anim>
                                    <p:anim calcmode="lin" valueType="num">
                                      <p:cBhvr>
                                        <p:cTn id="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1">
                                            <p:txEl>
                                              <p:pRg st="0" end="0"/>
                                            </p:txEl>
                                          </p:spTgt>
                                        </p:tgtEl>
                                        <p:attrNameLst>
                                          <p:attrName>style.visibility</p:attrName>
                                        </p:attrNameLst>
                                      </p:cBhvr>
                                      <p:to>
                                        <p:strVal val="visible"/>
                                      </p:to>
                                    </p:set>
                                    <p:animEffect transition="in" filter="fade">
                                      <p:cBhvr>
                                        <p:cTn id="14" dur="500"/>
                                        <p:tgtEl>
                                          <p:spTgt spid="1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1">
                                            <p:txEl>
                                              <p:pRg st="1" end="1"/>
                                            </p:txEl>
                                          </p:spTgt>
                                        </p:tgtEl>
                                        <p:attrNameLst>
                                          <p:attrName>style.visibility</p:attrName>
                                        </p:attrNameLst>
                                      </p:cBhvr>
                                      <p:to>
                                        <p:strVal val="visible"/>
                                      </p:to>
                                    </p:set>
                                    <p:animEffect transition="in" filter="fade">
                                      <p:cBhvr>
                                        <p:cTn id="19" dur="500"/>
                                        <p:tgtEl>
                                          <p:spTgt spid="1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2132289" y="1549054"/>
            <a:ext cx="5240061"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endParaRPr sz="6000" dirty="0">
              <a:solidFill>
                <a:schemeClr val="accent4"/>
              </a:solidFill>
            </a:endParaRPr>
          </a:p>
          <a:p>
            <a:pPr marL="0" lvl="0" indent="0" algn="l" rtl="0">
              <a:spcBef>
                <a:spcPts val="0"/>
              </a:spcBef>
              <a:spcAft>
                <a:spcPts val="0"/>
              </a:spcAft>
              <a:buNone/>
            </a:pPr>
            <a:r>
              <a:rPr lang="fr-MA" dirty="0"/>
              <a:t>Etude de l’existant</a:t>
            </a:r>
          </a:p>
        </p:txBody>
      </p:sp>
      <p:sp>
        <p:nvSpPr>
          <p:cNvPr id="98" name="Google Shape;98;p15"/>
          <p:cNvSpPr txBox="1">
            <a:spLocks noGrp="1"/>
          </p:cNvSpPr>
          <p:nvPr>
            <p:ph type="subTitle" idx="1"/>
          </p:nvPr>
        </p:nvSpPr>
        <p:spPr>
          <a:xfrm>
            <a:off x="3190457" y="2708854"/>
            <a:ext cx="3907573" cy="784800"/>
          </a:xfrm>
          <a:prstGeom prst="rect">
            <a:avLst/>
          </a:prstGeom>
        </p:spPr>
        <p:txBody>
          <a:bodyPr spcFirstLastPara="1" wrap="square" lIns="91425" tIns="91425" rIns="91425" bIns="91425" anchor="t" anchorCtr="0">
            <a:noAutofit/>
          </a:bodyPr>
          <a:lstStyle/>
          <a:p>
            <a:pPr marL="0" indent="0">
              <a:spcBef>
                <a:spcPts val="600"/>
              </a:spcBef>
              <a:spcAft>
                <a:spcPts val="600"/>
              </a:spcAft>
            </a:pPr>
            <a:r>
              <a:rPr lang="fr-MA" dirty="0">
                <a:latin typeface="Source Sans Pro"/>
                <a:ea typeface="Source Sans Pro"/>
                <a:cs typeface="Source Sans Pro"/>
                <a:sym typeface="Source Sans Pro"/>
              </a:rPr>
              <a:t>Problème et solutions</a:t>
            </a:r>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spTree>
    <p:extLst>
      <p:ext uri="{BB962C8B-B14F-4D97-AF65-F5344CB8AC3E}">
        <p14:creationId xmlns:p14="http://schemas.microsoft.com/office/powerpoint/2010/main" val="245511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8">
                                            <p:txEl>
                                              <p:pRg st="0" end="0"/>
                                            </p:txEl>
                                          </p:spTgt>
                                        </p:tgtEl>
                                        <p:attrNameLst>
                                          <p:attrName>style.visibility</p:attrName>
                                        </p:attrNameLst>
                                      </p:cBhvr>
                                      <p:to>
                                        <p:strVal val="visible"/>
                                      </p:to>
                                    </p:set>
                                    <p:animEffect transition="in" filter="fade">
                                      <p:cBhvr>
                                        <p:cTn id="14"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p:nvPr/>
        </p:nvSpPr>
        <p:spPr>
          <a:xfrm>
            <a:off x="5744584" y="909615"/>
            <a:ext cx="1856666" cy="1810725"/>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18"/>
          <p:cNvSpPr txBox="1">
            <a:spLocks noGrp="1"/>
          </p:cNvSpPr>
          <p:nvPr>
            <p:ph type="ctrTitle" idx="4294967295"/>
          </p:nvPr>
        </p:nvSpPr>
        <p:spPr>
          <a:xfrm>
            <a:off x="568559" y="241403"/>
            <a:ext cx="3797944"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MA" sz="6000" b="1" dirty="0"/>
              <a:t>Problème</a:t>
            </a:r>
            <a:endParaRPr sz="6000" b="1" dirty="0"/>
          </a:p>
        </p:txBody>
      </p:sp>
      <p:sp>
        <p:nvSpPr>
          <p:cNvPr id="119" name="Google Shape;119;p18"/>
          <p:cNvSpPr txBox="1">
            <a:spLocks noGrp="1"/>
          </p:cNvSpPr>
          <p:nvPr>
            <p:ph type="subTitle" idx="4294967295"/>
          </p:nvPr>
        </p:nvSpPr>
        <p:spPr>
          <a:xfrm>
            <a:off x="618932" y="1534065"/>
            <a:ext cx="5279880" cy="2604879"/>
          </a:xfrm>
          <a:prstGeom prst="rect">
            <a:avLst/>
          </a:prstGeom>
        </p:spPr>
        <p:txBody>
          <a:bodyPr spcFirstLastPara="1" wrap="square" lIns="91425" tIns="91425" rIns="91425" bIns="91425" anchor="t" anchorCtr="0">
            <a:noAutofit/>
          </a:bodyPr>
          <a:lstStyle/>
          <a:p>
            <a:pPr marL="0" lvl="0" indent="0" algn="l" rtl="1">
              <a:spcBef>
                <a:spcPts val="600"/>
              </a:spcBef>
              <a:spcAft>
                <a:spcPts val="0"/>
              </a:spcAft>
              <a:buNone/>
            </a:pPr>
            <a:r>
              <a:rPr lang="fr-FR" sz="2400" dirty="0"/>
              <a:t>Comme nous l'avons vu précédemment et pour plusieurs raisons pédagogiques etc.</a:t>
            </a:r>
          </a:p>
          <a:p>
            <a:pPr marL="0" lvl="0" indent="0" algn="l" rtl="1">
              <a:spcBef>
                <a:spcPts val="600"/>
              </a:spcBef>
              <a:spcAft>
                <a:spcPts val="0"/>
              </a:spcAft>
              <a:buNone/>
            </a:pPr>
            <a:r>
              <a:rPr lang="fr-FR" sz="2400" dirty="0"/>
              <a:t>L'enseignement à distance a besoin d'outils et de l'environnement de travail pour y parvenir.</a:t>
            </a:r>
            <a:endParaRPr sz="2400" dirty="0"/>
          </a:p>
        </p:txBody>
      </p:sp>
      <p:cxnSp>
        <p:nvCxnSpPr>
          <p:cNvPr id="120" name="Google Shape;120;p18"/>
          <p:cNvCxnSpPr/>
          <p:nvPr/>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121" name="Google Shape;121;p18"/>
          <p:cNvCxnSpPr/>
          <p:nvPr/>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22" name="Google Shape;122;p18"/>
          <p:cNvCxnSpPr>
            <a:cxnSpLocks/>
            <a:endCxn id="117" idx="6"/>
          </p:cNvCxnSpPr>
          <p:nvPr/>
        </p:nvCxnSpPr>
        <p:spPr>
          <a:xfrm flipH="1" flipV="1">
            <a:off x="7601250" y="1814978"/>
            <a:ext cx="998100" cy="119140"/>
          </a:xfrm>
          <a:prstGeom prst="straightConnector1">
            <a:avLst/>
          </a:prstGeom>
          <a:noFill/>
          <a:ln w="9525" cap="flat" cmpd="sng">
            <a:solidFill>
              <a:srgbClr val="CFD8DC"/>
            </a:solidFill>
            <a:prstDash val="solid"/>
            <a:round/>
            <a:headEnd type="none" w="med" len="med"/>
            <a:tailEnd type="none" w="med" len="med"/>
          </a:ln>
        </p:spPr>
      </p:cxnSp>
      <p:sp>
        <p:nvSpPr>
          <p:cNvPr id="123" name="Google Shape;123;p18"/>
          <p:cNvSpPr/>
          <p:nvPr/>
        </p:nvSpPr>
        <p:spPr>
          <a:xfrm>
            <a:off x="5918426" y="1057537"/>
            <a:ext cx="1533181" cy="1514213"/>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13" name="Google Shape;818;p48">
            <a:extLst>
              <a:ext uri="{FF2B5EF4-FFF2-40B4-BE49-F238E27FC236}">
                <a16:creationId xmlns:a16="http://schemas.microsoft.com/office/drawing/2014/main" id="{98844CC0-DA49-4218-A248-B1C61C570E77}"/>
              </a:ext>
            </a:extLst>
          </p:cNvPr>
          <p:cNvGrpSpPr/>
          <p:nvPr/>
        </p:nvGrpSpPr>
        <p:grpSpPr>
          <a:xfrm>
            <a:off x="6175071" y="1333975"/>
            <a:ext cx="1019890" cy="978144"/>
            <a:chOff x="1951075" y="2333250"/>
            <a:chExt cx="381200" cy="381175"/>
          </a:xfrm>
          <a:solidFill>
            <a:srgbClr val="FF0000"/>
          </a:solidFill>
        </p:grpSpPr>
        <p:sp>
          <p:nvSpPr>
            <p:cNvPr id="14" name="Google Shape;819;p48">
              <a:extLst>
                <a:ext uri="{FF2B5EF4-FFF2-40B4-BE49-F238E27FC236}">
                  <a16:creationId xmlns:a16="http://schemas.microsoft.com/office/drawing/2014/main" id="{CD6C59D1-B71C-47BA-862D-8CEFA3198097}"/>
                </a:ext>
              </a:extLst>
            </p:cNvPr>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ln>
              <a:solidFill>
                <a:srgbClr val="FF0000"/>
              </a:solidFill>
              <a:headEnd type="none" w="sm" len="sm"/>
              <a:tailEnd type="none" w="sm" len="sm"/>
            </a:ln>
          </p:spPr>
          <p:style>
            <a:lnRef idx="2">
              <a:schemeClr val="dk1"/>
            </a:lnRef>
            <a:fillRef idx="0">
              <a:schemeClr val="dk1"/>
            </a:fillRef>
            <a:effectRef idx="1">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0000"/>
                </a:solidFill>
                <a:highlight>
                  <a:srgbClr val="FFFF00"/>
                </a:highlight>
              </a:endParaRPr>
            </a:p>
          </p:txBody>
        </p:sp>
        <p:sp>
          <p:nvSpPr>
            <p:cNvPr id="15" name="Google Shape;820;p48">
              <a:extLst>
                <a:ext uri="{FF2B5EF4-FFF2-40B4-BE49-F238E27FC236}">
                  <a16:creationId xmlns:a16="http://schemas.microsoft.com/office/drawing/2014/main" id="{2A5E9CEC-EF88-4EAB-B12B-4C7E4433EB33}"/>
                </a:ext>
              </a:extLst>
            </p:cNvPr>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ln>
              <a:solidFill>
                <a:srgbClr val="FF0000"/>
              </a:solidFill>
              <a:headEnd type="none" w="sm" len="sm"/>
              <a:tailEnd type="none" w="sm" len="sm"/>
            </a:ln>
          </p:spPr>
          <p:style>
            <a:lnRef idx="2">
              <a:schemeClr val="dk1"/>
            </a:lnRef>
            <a:fillRef idx="0">
              <a:schemeClr val="dk1"/>
            </a:fillRef>
            <a:effectRef idx="1">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0000"/>
                </a:solidFill>
                <a:highlight>
                  <a:srgbClr val="FFFF00"/>
                </a:highlight>
              </a:endParaRPr>
            </a:p>
          </p:txBody>
        </p:sp>
        <p:sp>
          <p:nvSpPr>
            <p:cNvPr id="16" name="Google Shape;821;p48">
              <a:extLst>
                <a:ext uri="{FF2B5EF4-FFF2-40B4-BE49-F238E27FC236}">
                  <a16:creationId xmlns:a16="http://schemas.microsoft.com/office/drawing/2014/main" id="{42AC21F7-7E81-4049-ABCC-C5D79204F06D}"/>
                </a:ext>
              </a:extLst>
            </p:cNvPr>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ln>
              <a:solidFill>
                <a:srgbClr val="FF0000"/>
              </a:solidFill>
              <a:headEnd type="none" w="sm" len="sm"/>
              <a:tailEnd type="none" w="sm" len="sm"/>
            </a:ln>
          </p:spPr>
          <p:style>
            <a:lnRef idx="2">
              <a:schemeClr val="dk1"/>
            </a:lnRef>
            <a:fillRef idx="0">
              <a:schemeClr val="dk1"/>
            </a:fillRef>
            <a:effectRef idx="1">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0000"/>
                </a:solidFill>
                <a:highlight>
                  <a:srgbClr val="FFFF00"/>
                </a:highlight>
              </a:endParaRPr>
            </a:p>
          </p:txBody>
        </p:sp>
        <p:sp>
          <p:nvSpPr>
            <p:cNvPr id="17" name="Google Shape;822;p48">
              <a:extLst>
                <a:ext uri="{FF2B5EF4-FFF2-40B4-BE49-F238E27FC236}">
                  <a16:creationId xmlns:a16="http://schemas.microsoft.com/office/drawing/2014/main" id="{59C85F08-67C5-4549-BDF8-45F28779B34C}"/>
                </a:ext>
              </a:extLst>
            </p:cNvPr>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ln>
              <a:solidFill>
                <a:srgbClr val="FF0000"/>
              </a:solidFill>
              <a:headEnd type="none" w="sm" len="sm"/>
              <a:tailEnd type="none" w="sm" len="sm"/>
            </a:ln>
          </p:spPr>
          <p:style>
            <a:lnRef idx="2">
              <a:schemeClr val="dk1"/>
            </a:lnRef>
            <a:fillRef idx="0">
              <a:schemeClr val="dk1"/>
            </a:fillRef>
            <a:effectRef idx="1">
              <a:schemeClr val="dk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FF0000"/>
                </a:solidFill>
                <a:highlight>
                  <a:srgbClr val="FFFF00"/>
                </a:high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anim calcmode="lin" valueType="num">
                                      <p:cBhvr>
                                        <p:cTn id="8" dur="1000" fill="hold"/>
                                        <p:tgtEl>
                                          <p:spTgt spid="118"/>
                                        </p:tgtEl>
                                        <p:attrNameLst>
                                          <p:attrName>ppt_x</p:attrName>
                                        </p:attrNameLst>
                                      </p:cBhvr>
                                      <p:tavLst>
                                        <p:tav tm="0">
                                          <p:val>
                                            <p:strVal val="#ppt_x"/>
                                          </p:val>
                                        </p:tav>
                                        <p:tav tm="100000">
                                          <p:val>
                                            <p:strVal val="#ppt_x"/>
                                          </p:val>
                                        </p:tav>
                                      </p:tavLst>
                                    </p:anim>
                                    <p:anim calcmode="lin" valueType="num">
                                      <p:cBhvr>
                                        <p:cTn id="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9">
                                            <p:txEl>
                                              <p:pRg st="0" end="0"/>
                                            </p:txEl>
                                          </p:spTgt>
                                        </p:tgtEl>
                                        <p:attrNameLst>
                                          <p:attrName>style.visibility</p:attrName>
                                        </p:attrNameLst>
                                      </p:cBhvr>
                                      <p:to>
                                        <p:strVal val="visible"/>
                                      </p:to>
                                    </p:set>
                                    <p:animEffect transition="in" filter="fade">
                                      <p:cBhvr>
                                        <p:cTn id="19" dur="500"/>
                                        <p:tgtEl>
                                          <p:spTgt spid="11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9">
                                            <p:txEl>
                                              <p:pRg st="1" end="1"/>
                                            </p:txEl>
                                          </p:spTgt>
                                        </p:tgtEl>
                                        <p:attrNameLst>
                                          <p:attrName>style.visibility</p:attrName>
                                        </p:attrNameLst>
                                      </p:cBhvr>
                                      <p:to>
                                        <p:strVal val="visible"/>
                                      </p:to>
                                    </p:set>
                                    <p:animEffect transition="in" filter="fade">
                                      <p:cBhvr>
                                        <p:cTn id="24" dur="500"/>
                                        <p:tgtEl>
                                          <p:spTgt spid="1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build="p"/>
    </p:bld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1367</TotalTime>
  <Words>1161</Words>
  <Application>Microsoft Office PowerPoint</Application>
  <PresentationFormat>On-screen Show (16:9)</PresentationFormat>
  <Paragraphs>140</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 Slab</vt:lpstr>
      <vt:lpstr>Arial</vt:lpstr>
      <vt:lpstr>Source Sans Pro</vt:lpstr>
      <vt:lpstr>Times New Roman</vt:lpstr>
      <vt:lpstr>Calibri</vt:lpstr>
      <vt:lpstr>Verdana</vt:lpstr>
      <vt:lpstr>Cordelia template</vt:lpstr>
      <vt:lpstr>Conception et réalisation d’un site web d’enseignement à distance au profit des étudiants et des enseignants-chercheurs</vt:lpstr>
      <vt:lpstr>Indroduction</vt:lpstr>
      <vt:lpstr>Contenu</vt:lpstr>
      <vt:lpstr>PowerPoint Presentation</vt:lpstr>
      <vt:lpstr>1. L’enseignement à distance</vt:lpstr>
      <vt:lpstr>Définition</vt:lpstr>
      <vt:lpstr>Il y a deux principaux types de l'enseignement à distance :</vt:lpstr>
      <vt:lpstr>2. Etude de l’existant</vt:lpstr>
      <vt:lpstr>Problème</vt:lpstr>
      <vt:lpstr>Solutions existent</vt:lpstr>
      <vt:lpstr>Les MOOCs (Massive Open online Course)</vt:lpstr>
      <vt:lpstr>Les classes virtuelle (ZOOM, TEAMS, AdobeConnect, etc.)</vt:lpstr>
      <vt:lpstr>Les Plateformes LMS</vt:lpstr>
      <vt:lpstr>Solution proposée</vt:lpstr>
      <vt:lpstr>La présente plateforme doit satisfaire les besoins fonctionnels suivants :</vt:lpstr>
      <vt:lpstr>et aussi doit satisfaire les besoins non fonctionnels (restrictions ou contraintes ) suivants :</vt:lpstr>
      <vt:lpstr>3. Modélisation conceptuelle</vt:lpstr>
      <vt:lpstr>Diagramme de cas d’utilisation « globale »</vt:lpstr>
      <vt:lpstr>PowerPoint Presentation</vt:lpstr>
      <vt:lpstr>PowerPoint Presentation</vt:lpstr>
      <vt:lpstr>4. Réalisation</vt:lpstr>
      <vt:lpstr>Outils</vt:lpstr>
      <vt:lpstr>Le modèle MVC</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Haddouche Jamal</dc:creator>
  <cp:lastModifiedBy>PC</cp:lastModifiedBy>
  <cp:revision>85</cp:revision>
  <dcterms:modified xsi:type="dcterms:W3CDTF">2022-06-22T12:47:59Z</dcterms:modified>
</cp:coreProperties>
</file>